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1" r:id="rId3"/>
    <p:sldId id="277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66CC"/>
    <a:srgbClr val="6600CC"/>
    <a:srgbClr val="800000"/>
    <a:srgbClr val="EFCEB3"/>
    <a:srgbClr val="EFD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3" autoAdjust="0"/>
    <p:restoredTop sz="94688" autoAdjust="0"/>
  </p:normalViewPr>
  <p:slideViewPr>
    <p:cSldViewPr>
      <p:cViewPr varScale="1">
        <p:scale>
          <a:sx n="70" d="100"/>
          <a:sy n="70" d="100"/>
        </p:scale>
        <p:origin x="12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58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7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15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87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9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0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09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15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2886-4FF0-411B-8547-48E78A40AC0C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FFCDE-07EE-4B8D-AAF6-1996F976D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96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FSHARA~1\AppData\Local\Temp\Rar$DR02.124\CMYK_BFU_logo_full_cyr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79" y="500232"/>
            <a:ext cx="4606970" cy="164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87466" y="2337758"/>
            <a:ext cx="4826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+mj-lt"/>
                <a:ea typeface="Cambria Math" pitchFamily="18" charset="0"/>
              </a:rPr>
              <a:t>Иванов Иван Иванович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j-lt"/>
                <a:ea typeface="Cambria Math" pitchFamily="18" charset="0"/>
              </a:rPr>
              <a:t>Дата рождения: 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+mj-lt"/>
              <a:ea typeface="Cambria Math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j-lt"/>
                <a:ea typeface="Cambria Math" pitchFamily="18" charset="0"/>
              </a:rPr>
              <a:t>Конкурс на должность:</a:t>
            </a:r>
            <a:endParaRPr lang="ru-RU" sz="2400" b="1" dirty="0">
              <a:solidFill>
                <a:srgbClr val="0070C0"/>
              </a:solidFill>
              <a:latin typeface="+mj-lt"/>
              <a:ea typeface="Cambria Math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604448" y="-27384"/>
            <a:ext cx="560353" cy="3703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348880"/>
            <a:ext cx="1656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+mj-lt"/>
              </a:rPr>
              <a:t>       ФОТО</a:t>
            </a:r>
            <a:endParaRPr lang="ru-RU" sz="44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88840"/>
            <a:ext cx="2088232" cy="309634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5576" y="23488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79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FSHarafutdinova\Desktop\презентации\BFU_presentation_layout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4" r="2"/>
          <a:stretch>
            <a:fillRect/>
          </a:stretch>
        </p:blipFill>
        <p:spPr bwMode="auto">
          <a:xfrm>
            <a:off x="28700" y="22745"/>
            <a:ext cx="9144000" cy="686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>
          <a:xfrm flipV="1">
            <a:off x="8316416" y="5698864"/>
            <a:ext cx="72009" cy="178407"/>
          </a:xfrm>
        </p:spPr>
        <p:txBody>
          <a:bodyPr>
            <a:normAutofit fontScale="47500" lnSpcReduction="20000"/>
          </a:bodyPr>
          <a:lstStyle/>
          <a:p>
            <a:r>
              <a:rPr lang="ru-RU" sz="1400" dirty="0"/>
              <a:t>.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idx="1"/>
          </p:nvPr>
        </p:nvSpPr>
        <p:spPr>
          <a:xfrm>
            <a:off x="467545" y="370208"/>
            <a:ext cx="8568952" cy="6227144"/>
          </a:xfrm>
        </p:spPr>
        <p:txBody>
          <a:bodyPr anchor="ctr">
            <a:normAutofit fontScale="85000" lnSpcReduction="20000"/>
          </a:bodyPr>
          <a:lstStyle/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Образование:</a:t>
            </a:r>
          </a:p>
          <a:p>
            <a:pPr algn="just"/>
            <a:endParaRPr lang="ru-RU" sz="1700" dirty="0">
              <a:solidFill>
                <a:srgbClr val="0070C0"/>
              </a:solidFill>
            </a:endParaRPr>
          </a:p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Ученая степень/звание:</a:t>
            </a:r>
          </a:p>
          <a:p>
            <a:pPr algn="just"/>
            <a:endParaRPr lang="ru-RU" sz="1700" dirty="0" smtClean="0">
              <a:solidFill>
                <a:srgbClr val="0070C0"/>
              </a:solidFill>
            </a:endParaRPr>
          </a:p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Повышение квалификации(за 3 последних года):</a:t>
            </a:r>
          </a:p>
          <a:p>
            <a:pPr algn="just"/>
            <a:endParaRPr lang="ru-RU" sz="1700" dirty="0" smtClean="0">
              <a:solidFill>
                <a:srgbClr val="0070C0"/>
              </a:solidFill>
            </a:endParaRPr>
          </a:p>
          <a:p>
            <a:pPr algn="just"/>
            <a:r>
              <a:rPr lang="ru-RU" sz="1700" dirty="0">
                <a:solidFill>
                  <a:srgbClr val="0070C0"/>
                </a:solidFill>
              </a:rPr>
              <a:t>Число публикаций работника, индексируемых в </a:t>
            </a:r>
            <a:r>
              <a:rPr lang="ru-RU" sz="1700" dirty="0" err="1">
                <a:solidFill>
                  <a:srgbClr val="0070C0"/>
                </a:solidFill>
              </a:rPr>
              <a:t>Scopus</a:t>
            </a:r>
            <a:r>
              <a:rPr lang="ru-RU" sz="1700" dirty="0">
                <a:solidFill>
                  <a:srgbClr val="0070C0"/>
                </a:solidFill>
              </a:rPr>
              <a:t> / </a:t>
            </a:r>
            <a:r>
              <a:rPr lang="ru-RU" sz="1700" dirty="0" err="1">
                <a:solidFill>
                  <a:srgbClr val="0070C0"/>
                </a:solidFill>
              </a:rPr>
              <a:t>Web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of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Science</a:t>
            </a:r>
            <a:r>
              <a:rPr lang="ru-RU" sz="1700" dirty="0">
                <a:solidFill>
                  <a:srgbClr val="0070C0"/>
                </a:solidFill>
              </a:rPr>
              <a:t> (</a:t>
            </a:r>
            <a:r>
              <a:rPr lang="ru-RU" sz="1700" dirty="0" smtClean="0">
                <a:solidFill>
                  <a:srgbClr val="0070C0"/>
                </a:solidFill>
              </a:rPr>
              <a:t>за </a:t>
            </a:r>
            <a:r>
              <a:rPr lang="ru-RU" sz="1700" dirty="0">
                <a:solidFill>
                  <a:srgbClr val="0070C0"/>
                </a:solidFill>
              </a:rPr>
              <a:t>последние 3 </a:t>
            </a:r>
            <a:r>
              <a:rPr lang="ru-RU" sz="1700" dirty="0" smtClean="0">
                <a:solidFill>
                  <a:srgbClr val="0070C0"/>
                </a:solidFill>
              </a:rPr>
              <a:t>года):</a:t>
            </a:r>
          </a:p>
          <a:p>
            <a:pPr algn="just"/>
            <a:endParaRPr lang="ru-RU" sz="1600" dirty="0" smtClean="0">
              <a:solidFill>
                <a:srgbClr val="0070C0"/>
              </a:solidFill>
            </a:endParaRPr>
          </a:p>
          <a:p>
            <a:pPr algn="just"/>
            <a:r>
              <a:rPr lang="ru-RU" sz="1600" dirty="0" smtClean="0">
                <a:solidFill>
                  <a:srgbClr val="0070C0"/>
                </a:solidFill>
              </a:rPr>
              <a:t>Наиболее </a:t>
            </a:r>
            <a:r>
              <a:rPr lang="ru-RU" sz="1600" dirty="0">
                <a:solidFill>
                  <a:srgbClr val="0070C0"/>
                </a:solidFill>
              </a:rPr>
              <a:t>значимые публикации за последние 3 года:</a:t>
            </a:r>
          </a:p>
          <a:p>
            <a:pPr algn="just"/>
            <a:endParaRPr lang="ru-RU" sz="1700" dirty="0" smtClean="0">
              <a:solidFill>
                <a:srgbClr val="0070C0"/>
              </a:solidFill>
            </a:endParaRPr>
          </a:p>
          <a:p>
            <a:pPr algn="just"/>
            <a:r>
              <a:rPr lang="ru-RU" sz="1700" dirty="0">
                <a:solidFill>
                  <a:srgbClr val="0070C0"/>
                </a:solidFill>
              </a:rPr>
              <a:t>Индекс </a:t>
            </a:r>
            <a:r>
              <a:rPr lang="ru-RU" sz="1700" dirty="0" err="1" smtClean="0">
                <a:solidFill>
                  <a:srgbClr val="0070C0"/>
                </a:solidFill>
              </a:rPr>
              <a:t>Хирша</a:t>
            </a:r>
            <a:r>
              <a:rPr lang="ru-RU" sz="1700" dirty="0" smtClean="0">
                <a:solidFill>
                  <a:srgbClr val="0070C0"/>
                </a:solidFill>
              </a:rPr>
              <a:t>:</a:t>
            </a:r>
          </a:p>
          <a:p>
            <a:pPr algn="just"/>
            <a:endParaRPr lang="ru-RU" sz="1700" dirty="0" smtClean="0">
              <a:solidFill>
                <a:srgbClr val="0070C0"/>
              </a:solidFill>
            </a:endParaRPr>
          </a:p>
          <a:p>
            <a:pPr algn="just"/>
            <a:r>
              <a:rPr lang="ru-RU" sz="1700" dirty="0">
                <a:solidFill>
                  <a:srgbClr val="0070C0"/>
                </a:solidFill>
              </a:rPr>
              <a:t>С</a:t>
            </a:r>
            <a:r>
              <a:rPr lang="ru-RU" sz="1700" dirty="0" smtClean="0">
                <a:solidFill>
                  <a:srgbClr val="0070C0"/>
                </a:solidFill>
              </a:rPr>
              <a:t>уммарная </a:t>
            </a:r>
            <a:r>
              <a:rPr lang="ru-RU" sz="1700" dirty="0">
                <a:solidFill>
                  <a:srgbClr val="0070C0"/>
                </a:solidFill>
              </a:rPr>
              <a:t>цитируемость ста-</a:t>
            </a:r>
            <a:r>
              <a:rPr lang="ru-RU" sz="1700" dirty="0" err="1">
                <a:solidFill>
                  <a:srgbClr val="0070C0"/>
                </a:solidFill>
              </a:rPr>
              <a:t>тей</a:t>
            </a:r>
            <a:r>
              <a:rPr lang="ru-RU" sz="1700" dirty="0">
                <a:solidFill>
                  <a:srgbClr val="0070C0"/>
                </a:solidFill>
              </a:rPr>
              <a:t> по данным </a:t>
            </a:r>
            <a:r>
              <a:rPr lang="ru-RU" sz="1700" dirty="0" err="1">
                <a:solidFill>
                  <a:srgbClr val="0070C0"/>
                </a:solidFill>
              </a:rPr>
              <a:t>Scopus</a:t>
            </a:r>
            <a:r>
              <a:rPr lang="ru-RU" sz="1700" dirty="0">
                <a:solidFill>
                  <a:srgbClr val="0070C0"/>
                </a:solidFill>
              </a:rPr>
              <a:t> или </a:t>
            </a:r>
            <a:r>
              <a:rPr lang="ru-RU" sz="1700" dirty="0" err="1">
                <a:solidFill>
                  <a:srgbClr val="0070C0"/>
                </a:solidFill>
              </a:rPr>
              <a:t>Web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of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 smtClean="0">
                <a:solidFill>
                  <a:srgbClr val="0070C0"/>
                </a:solidFill>
              </a:rPr>
              <a:t>Sceince</a:t>
            </a:r>
            <a:r>
              <a:rPr lang="ru-RU" sz="1700" dirty="0" smtClean="0">
                <a:solidFill>
                  <a:srgbClr val="0070C0"/>
                </a:solidFill>
              </a:rPr>
              <a:t>:</a:t>
            </a:r>
          </a:p>
          <a:p>
            <a:pPr algn="just"/>
            <a:endParaRPr lang="ru-RU" sz="1700" dirty="0" smtClean="0">
              <a:solidFill>
                <a:srgbClr val="0070C0"/>
              </a:solidFill>
            </a:endParaRPr>
          </a:p>
          <a:p>
            <a:pPr algn="just"/>
            <a:r>
              <a:rPr lang="ru-RU" sz="1700" dirty="0">
                <a:solidFill>
                  <a:srgbClr val="0070C0"/>
                </a:solidFill>
              </a:rPr>
              <a:t>Количество принятых на постоянную работу в организацию кадров высшей квалификации, участвующих в научных проектах, руководство которыми осуществлял </a:t>
            </a:r>
            <a:r>
              <a:rPr lang="ru-RU" sz="1700" dirty="0" smtClean="0">
                <a:solidFill>
                  <a:srgbClr val="0070C0"/>
                </a:solidFill>
              </a:rPr>
              <a:t>работник:</a:t>
            </a:r>
            <a:endParaRPr lang="ru-RU" sz="1700" dirty="0">
              <a:solidFill>
                <a:srgbClr val="0070C0"/>
              </a:solidFill>
            </a:endParaRPr>
          </a:p>
          <a:p>
            <a:pPr algn="just"/>
            <a:endParaRPr lang="ru-RU" sz="1700" dirty="0" smtClean="0">
              <a:solidFill>
                <a:srgbClr val="0070C0"/>
              </a:solidFill>
            </a:endParaRPr>
          </a:p>
          <a:p>
            <a:pPr algn="just"/>
            <a:r>
              <a:rPr lang="ru-RU" sz="1700" dirty="0">
                <a:solidFill>
                  <a:srgbClr val="0070C0"/>
                </a:solidFill>
              </a:rPr>
              <a:t>Численность лиц, освоивших образовательную программу высшего образования - программу магистратуры, успешно защитивших выпускную квалификационную работу (магистерскую </a:t>
            </a:r>
            <a:r>
              <a:rPr lang="ru-RU" sz="1700" dirty="0" smtClean="0">
                <a:solidFill>
                  <a:srgbClr val="0070C0"/>
                </a:solidFill>
              </a:rPr>
              <a:t>диссертацию):</a:t>
            </a:r>
          </a:p>
          <a:p>
            <a:pPr algn="just"/>
            <a:endParaRPr lang="ru-RU" sz="1700" dirty="0">
              <a:solidFill>
                <a:srgbClr val="0070C0"/>
              </a:solidFill>
            </a:endParaRPr>
          </a:p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Численность </a:t>
            </a:r>
            <a:r>
              <a:rPr lang="ru-RU" sz="1700" dirty="0">
                <a:solidFill>
                  <a:srgbClr val="0070C0"/>
                </a:solidFill>
              </a:rPr>
              <a:t>лиц, защитивших под руководством работника научно-квалификационную работу (диссертацию) на соискание ученой степени кандидата наук </a:t>
            </a:r>
            <a:r>
              <a:rPr lang="ru-RU" sz="1700" dirty="0" smtClean="0">
                <a:solidFill>
                  <a:srgbClr val="0070C0"/>
                </a:solidFill>
              </a:rPr>
              <a:t>:</a:t>
            </a:r>
            <a:endParaRPr lang="ru-RU" sz="1700" dirty="0">
              <a:solidFill>
                <a:srgbClr val="0070C0"/>
              </a:solidFill>
            </a:endParaRPr>
          </a:p>
          <a:p>
            <a:pPr algn="just"/>
            <a:endParaRPr lang="ru-RU" sz="1800" dirty="0" smtClean="0">
              <a:solidFill>
                <a:srgbClr val="0070C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</a:rPr>
              <a:t>Число и наименование научных мероприятий, </a:t>
            </a:r>
            <a:r>
              <a:rPr lang="ru-RU" sz="1800" dirty="0">
                <a:solidFill>
                  <a:srgbClr val="0070C0"/>
                </a:solidFill>
              </a:rPr>
              <a:t>в организации которых принял участие </a:t>
            </a:r>
            <a:r>
              <a:rPr lang="ru-RU" sz="1800" dirty="0" smtClean="0">
                <a:solidFill>
                  <a:srgbClr val="0070C0"/>
                </a:solidFill>
              </a:rPr>
              <a:t>работник:</a:t>
            </a:r>
          </a:p>
          <a:p>
            <a:pPr algn="just"/>
            <a:endParaRPr lang="ru-RU" sz="1800" dirty="0" smtClean="0">
              <a:solidFill>
                <a:srgbClr val="0070C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</a:rPr>
              <a:t>Количество и наименование РИДОВ(результаты интеллектуальной деятельности):</a:t>
            </a:r>
          </a:p>
          <a:p>
            <a:pPr algn="just"/>
            <a:endParaRPr lang="ru-RU" sz="1800" dirty="0" smtClean="0">
              <a:solidFill>
                <a:srgbClr val="0070C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</a:rPr>
              <a:t>Иные сведения, характеризующие квалификацию, опыт</a:t>
            </a:r>
            <a:r>
              <a:rPr lang="ru-RU" sz="1800" smtClean="0">
                <a:solidFill>
                  <a:srgbClr val="0070C0"/>
                </a:solidFill>
              </a:rPr>
              <a:t>, результативность в </a:t>
            </a:r>
            <a:r>
              <a:rPr lang="ru-RU" sz="1800" dirty="0" smtClean="0">
                <a:solidFill>
                  <a:srgbClr val="0070C0"/>
                </a:solidFill>
              </a:rPr>
              <a:t>профессиональной сфере:</a:t>
            </a:r>
          </a:p>
          <a:p>
            <a:pPr algn="just"/>
            <a:endParaRPr lang="ru-RU" sz="1800" dirty="0">
              <a:solidFill>
                <a:srgbClr val="0070C0"/>
              </a:solidFill>
            </a:endParaRPr>
          </a:p>
          <a:p>
            <a:pPr algn="ctr"/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604448" y="-27384"/>
            <a:ext cx="560353" cy="3703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4043962" y="1556792"/>
            <a:ext cx="4888688" cy="49777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5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FSHarafutdinova\Desktop\презентации\BFU_presentation_layout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4" r="2"/>
          <a:stretch>
            <a:fillRect/>
          </a:stretch>
        </p:blipFill>
        <p:spPr bwMode="auto">
          <a:xfrm>
            <a:off x="0" y="-8088"/>
            <a:ext cx="9144000" cy="686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530120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460432" y="-27384"/>
            <a:ext cx="704369" cy="3703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8883</TotalTime>
  <Words>158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В. Бобаль</dc:creator>
  <cp:lastModifiedBy>Лилия В. Романова</cp:lastModifiedBy>
  <cp:revision>324</cp:revision>
  <cp:lastPrinted>2015-06-26T16:43:32Z</cp:lastPrinted>
  <dcterms:created xsi:type="dcterms:W3CDTF">2014-10-10T09:07:01Z</dcterms:created>
  <dcterms:modified xsi:type="dcterms:W3CDTF">2020-08-07T07:48:25Z</dcterms:modified>
</cp:coreProperties>
</file>