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377" r:id="rId2"/>
    <p:sldId id="2356" r:id="rId3"/>
    <p:sldId id="2365" r:id="rId4"/>
    <p:sldId id="2366" r:id="rId5"/>
    <p:sldId id="2367" r:id="rId6"/>
    <p:sldId id="2370" r:id="rId7"/>
    <p:sldId id="2371" r:id="rId8"/>
    <p:sldId id="2372" r:id="rId9"/>
    <p:sldId id="2357" r:id="rId10"/>
    <p:sldId id="2358" r:id="rId11"/>
    <p:sldId id="2375" r:id="rId12"/>
    <p:sldId id="2379" r:id="rId13"/>
    <p:sldId id="2380" r:id="rId14"/>
    <p:sldId id="2381" r:id="rId15"/>
    <p:sldId id="2382" r:id="rId16"/>
    <p:sldId id="2383" r:id="rId17"/>
    <p:sldId id="2385" r:id="rId18"/>
    <p:sldId id="2384" r:id="rId19"/>
    <p:sldId id="2376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8ACA"/>
    <a:srgbClr val="1CA599"/>
    <a:srgbClr val="252A57"/>
    <a:srgbClr val="294F8F"/>
    <a:srgbClr val="011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44"/>
    <p:restoredTop sz="96327"/>
  </p:normalViewPr>
  <p:slideViewPr>
    <p:cSldViewPr snapToGrid="0" snapToObjects="1">
      <p:cViewPr varScale="1">
        <p:scale>
          <a:sx n="68" d="100"/>
          <a:sy n="68" d="100"/>
        </p:scale>
        <p:origin x="48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8A818-2754-B74D-8706-D5D8DADA2380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49B1B-2050-6C41-9E7B-A1DAA7703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756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DC0BE5-8237-434B-AB26-F93C2EF449B3}" type="slidenum">
              <a:rPr lang="en-US" altLang="x-none"/>
              <a:pPr/>
              <a:t>1</a:t>
            </a:fld>
            <a:endParaRPr lang="en-US" altLang="x-none"/>
          </a:p>
        </p:txBody>
      </p:sp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7388" y="1143000"/>
            <a:ext cx="5481637" cy="3084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1" y="4400551"/>
            <a:ext cx="5484813" cy="3598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1713696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DC0BE5-8237-434B-AB26-F93C2EF449B3}" type="slidenum">
              <a:rPr lang="en-US" altLang="x-none"/>
              <a:pPr/>
              <a:t>10</a:t>
            </a:fld>
            <a:endParaRPr lang="en-US" altLang="x-none"/>
          </a:p>
        </p:txBody>
      </p:sp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7388" y="1143000"/>
            <a:ext cx="5481637" cy="3084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4813" cy="3598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783075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DC0BE5-8237-434B-AB26-F93C2EF449B3}" type="slidenum">
              <a:rPr lang="en-US" altLang="x-none"/>
              <a:pPr/>
              <a:t>11</a:t>
            </a:fld>
            <a:endParaRPr lang="en-US" altLang="x-none"/>
          </a:p>
        </p:txBody>
      </p:sp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7388" y="1143000"/>
            <a:ext cx="5481637" cy="3084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4813" cy="3598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792295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233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339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4542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219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3336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30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7012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F2493-CB5C-4224-9A32-1A7937B5D30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138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772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980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599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118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199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282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032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DC0BE5-8237-434B-AB26-F93C2EF449B3}" type="slidenum">
              <a:rPr lang="en-US" altLang="x-none"/>
              <a:pPr/>
              <a:t>9</a:t>
            </a:fld>
            <a:endParaRPr lang="en-US" altLang="x-none"/>
          </a:p>
        </p:txBody>
      </p:sp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7388" y="1143000"/>
            <a:ext cx="5481637" cy="3084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4813" cy="3598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316926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62F0DB-733E-C445-8E63-D714F6CF5B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4E25BD0-C363-9647-9C1A-E7B13B816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C1EF25-B221-7945-97FD-C6B2CB0CB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B7A665-A149-644B-9599-E5C62EF69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16C146-109A-4C4E-BFAB-47F9BCCDB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840A-82AF-1F42-846C-D021E6C27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406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F10AC5-6B84-4B4A-80C4-6A95BDC8D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0B0CB69-A2CD-7C48-8F01-628977E29D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74B613-B760-DA46-91C6-B55EB5673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A9AC19-E75C-AB49-ACCD-3389B3A59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272E7E-19CB-6C4D-BD58-25A1709FC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840A-82AF-1F42-846C-D021E6C27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767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0813F1D-5313-FA42-9343-5F9190F5F7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A2502C-59B2-D940-8DC5-DDD15374CB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4AEFFE-0A48-C043-BF71-4BE71EFD2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575738-8528-234F-8414-7FB1FA7D4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737715-C791-F446-942A-4B75BB02B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840A-82AF-1F42-846C-D021E6C27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913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at 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DD7EF42-AFF9-644A-BABF-EC024295CD1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762106" y="0"/>
            <a:ext cx="3429895" cy="6858000"/>
          </a:xfrm>
          <a:custGeom>
            <a:avLst/>
            <a:gdLst>
              <a:gd name="connsiteX0" fmla="*/ 6858000 w 6858004"/>
              <a:gd name="connsiteY0" fmla="*/ 0 h 13716000"/>
              <a:gd name="connsiteX1" fmla="*/ 6858004 w 6858004"/>
              <a:gd name="connsiteY1" fmla="*/ 0 h 13716000"/>
              <a:gd name="connsiteX2" fmla="*/ 6858004 w 6858004"/>
              <a:gd name="connsiteY2" fmla="*/ 13716000 h 13716000"/>
              <a:gd name="connsiteX3" fmla="*/ 6858000 w 6858004"/>
              <a:gd name="connsiteY3" fmla="*/ 13716000 h 13716000"/>
              <a:gd name="connsiteX4" fmla="*/ 0 w 6858004"/>
              <a:gd name="connsiteY4" fmla="*/ 6858000 h 13716000"/>
              <a:gd name="connsiteX5" fmla="*/ 6858000 w 6858004"/>
              <a:gd name="connsiteY5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4" h="13716000">
                <a:moveTo>
                  <a:pt x="6858000" y="0"/>
                </a:moveTo>
                <a:lnTo>
                  <a:pt x="6858004" y="0"/>
                </a:lnTo>
                <a:lnTo>
                  <a:pt x="6858004" y="13716000"/>
                </a:lnTo>
                <a:lnTo>
                  <a:pt x="6858000" y="13716000"/>
                </a:lnTo>
                <a:cubicBezTo>
                  <a:pt x="3070432" y="13716000"/>
                  <a:pt x="0" y="10645569"/>
                  <a:pt x="0" y="6858000"/>
                </a:cubicBezTo>
                <a:cubicBezTo>
                  <a:pt x="0" y="3070431"/>
                  <a:pt x="3070432" y="0"/>
                  <a:pt x="6858000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1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Nunito Sans SemiBold" pitchFamily="2" charset="77"/>
                <a:ea typeface="Source Sans Pro Light" panose="020B0403030403020204" pitchFamily="34" charset="0"/>
                <a:cs typeface="Noto Sans Light" panose="020B04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5D15EE4-0DC1-A24B-BA57-857519D4D2A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" y="0"/>
            <a:ext cx="3429893" cy="6858000"/>
          </a:xfrm>
          <a:custGeom>
            <a:avLst/>
            <a:gdLst>
              <a:gd name="connsiteX0" fmla="*/ 0 w 6858000"/>
              <a:gd name="connsiteY0" fmla="*/ 0 h 13716000"/>
              <a:gd name="connsiteX1" fmla="*/ 352911 w 6858000"/>
              <a:gd name="connsiteY1" fmla="*/ 8924 h 13716000"/>
              <a:gd name="connsiteX2" fmla="*/ 6858000 w 6858000"/>
              <a:gd name="connsiteY2" fmla="*/ 6858000 h 13716000"/>
              <a:gd name="connsiteX3" fmla="*/ 352911 w 6858000"/>
              <a:gd name="connsiteY3" fmla="*/ 13707076 h 13716000"/>
              <a:gd name="connsiteX4" fmla="*/ 0 w 6858000"/>
              <a:gd name="connsiteY4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0" h="13716000">
                <a:moveTo>
                  <a:pt x="0" y="0"/>
                </a:moveTo>
                <a:lnTo>
                  <a:pt x="352911" y="8924"/>
                </a:lnTo>
                <a:cubicBezTo>
                  <a:pt x="3976472" y="192602"/>
                  <a:pt x="6858000" y="3188793"/>
                  <a:pt x="6858000" y="6858000"/>
                </a:cubicBezTo>
                <a:cubicBezTo>
                  <a:pt x="6858000" y="10527207"/>
                  <a:pt x="3976472" y="13523398"/>
                  <a:pt x="352911" y="13707076"/>
                </a:cubicBezTo>
                <a:lnTo>
                  <a:pt x="0" y="137160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1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Nunito Sans SemiBold" pitchFamily="2" charset="77"/>
                <a:ea typeface="Source Sans Pro Light" panose="020B0403030403020204" pitchFamily="34" charset="0"/>
                <a:cs typeface="Noto Sans Light" panose="020B040204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251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Multi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2627486C-4C62-0D48-B165-AD52E7E599E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74941" y="1536700"/>
            <a:ext cx="3202821" cy="2392363"/>
          </a:xfrm>
          <a:prstGeom prst="rect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1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Nunito Sans SemiBold" pitchFamily="2" charset="77"/>
                <a:ea typeface="Source Sans Pro Light" panose="020B0403030403020204" pitchFamily="34" charset="0"/>
                <a:cs typeface="Noto Sans Light" panose="020B04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6">
            <a:extLst>
              <a:ext uri="{FF2B5EF4-FFF2-40B4-BE49-F238E27FC236}">
                <a16:creationId xmlns:a16="http://schemas.microsoft.com/office/drawing/2014/main" id="{FD1E5491-D83F-134E-8246-7ADD8582519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228569" y="1536700"/>
            <a:ext cx="3202821" cy="2392363"/>
          </a:xfrm>
          <a:prstGeom prst="rect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1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Nunito Sans SemiBold" pitchFamily="2" charset="77"/>
                <a:ea typeface="Source Sans Pro Light" panose="020B0403030403020204" pitchFamily="34" charset="0"/>
                <a:cs typeface="Noto Sans Light" panose="020B04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5B848136-6E1A-F342-A158-C95BE1EC8CD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558106" y="1536700"/>
            <a:ext cx="3202821" cy="2392363"/>
          </a:xfrm>
          <a:prstGeom prst="rect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1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Nunito Sans SemiBold" pitchFamily="2" charset="77"/>
                <a:ea typeface="Source Sans Pro Light" panose="020B0403030403020204" pitchFamily="34" charset="0"/>
                <a:cs typeface="Noto Sans Light" panose="020B04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8C4AB59F-AEBF-4D42-BEDE-DFF73383005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4941" y="4084638"/>
            <a:ext cx="3202821" cy="2392363"/>
          </a:xfrm>
          <a:prstGeom prst="rect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1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Nunito Sans SemiBold" pitchFamily="2" charset="77"/>
                <a:ea typeface="Source Sans Pro Light" panose="020B0403030403020204" pitchFamily="34" charset="0"/>
                <a:cs typeface="Noto Sans Light" panose="020B04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712E5861-D8F8-CE4F-BC1C-E1F05712AC7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228569" y="4084638"/>
            <a:ext cx="3202821" cy="2392363"/>
          </a:xfrm>
          <a:prstGeom prst="rect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1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Nunito Sans SemiBold" pitchFamily="2" charset="77"/>
                <a:ea typeface="Source Sans Pro Light" panose="020B0403030403020204" pitchFamily="34" charset="0"/>
                <a:cs typeface="Noto Sans Light" panose="020B04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BCF1E7A1-1F34-9C40-9C67-C0476D3B5C8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58106" y="4084638"/>
            <a:ext cx="3202821" cy="2392363"/>
          </a:xfrm>
          <a:prstGeom prst="rect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1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Nunito Sans SemiBold" pitchFamily="2" charset="77"/>
                <a:ea typeface="Source Sans Pro Light" panose="020B0403030403020204" pitchFamily="34" charset="0"/>
                <a:cs typeface="Noto Sans Light" panose="020B040204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652004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94561C4-9A67-A547-9BA9-FCB35D47188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417143" y="1878227"/>
            <a:ext cx="3774858" cy="4979773"/>
          </a:xfrm>
          <a:custGeom>
            <a:avLst/>
            <a:gdLst>
              <a:gd name="connsiteX0" fmla="*/ 6610866 w 7547750"/>
              <a:gd name="connsiteY0" fmla="*/ 0 h 9959546"/>
              <a:gd name="connsiteX1" fmla="*/ 7286788 w 7547750"/>
              <a:gd name="connsiteY1" fmla="*/ 34132 h 9959546"/>
              <a:gd name="connsiteX2" fmla="*/ 7547750 w 7547750"/>
              <a:gd name="connsiteY2" fmla="*/ 67292 h 9959546"/>
              <a:gd name="connsiteX3" fmla="*/ 7547750 w 7547750"/>
              <a:gd name="connsiteY3" fmla="*/ 9959546 h 9959546"/>
              <a:gd name="connsiteX4" fmla="*/ 911486 w 7547750"/>
              <a:gd name="connsiteY4" fmla="*/ 9959546 h 9959546"/>
              <a:gd name="connsiteX5" fmla="*/ 797896 w 7547750"/>
              <a:gd name="connsiteY5" fmla="*/ 9761996 h 9959546"/>
              <a:gd name="connsiteX6" fmla="*/ 0 w 7547750"/>
              <a:gd name="connsiteY6" fmla="*/ 6610865 h 9959546"/>
              <a:gd name="connsiteX7" fmla="*/ 6610866 w 7547750"/>
              <a:gd name="connsiteY7" fmla="*/ 0 h 9959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47750" h="9959546">
                <a:moveTo>
                  <a:pt x="6610866" y="0"/>
                </a:moveTo>
                <a:cubicBezTo>
                  <a:pt x="6839058" y="0"/>
                  <a:pt x="7064550" y="11562"/>
                  <a:pt x="7286788" y="34132"/>
                </a:cubicBezTo>
                <a:lnTo>
                  <a:pt x="7547750" y="67292"/>
                </a:lnTo>
                <a:lnTo>
                  <a:pt x="7547750" y="9959546"/>
                </a:lnTo>
                <a:lnTo>
                  <a:pt x="911486" y="9959546"/>
                </a:lnTo>
                <a:lnTo>
                  <a:pt x="797896" y="9761996"/>
                </a:lnTo>
                <a:cubicBezTo>
                  <a:pt x="289042" y="8825281"/>
                  <a:pt x="0" y="7751828"/>
                  <a:pt x="0" y="6610865"/>
                </a:cubicBezTo>
                <a:cubicBezTo>
                  <a:pt x="0" y="2959786"/>
                  <a:pt x="2959786" y="0"/>
                  <a:pt x="6610866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1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Nunito Sans SemiBold" pitchFamily="2" charset="77"/>
                <a:ea typeface="Source Sans Pro Light" panose="020B0403030403020204" pitchFamily="34" charset="0"/>
                <a:cs typeface="Noto Sans Light" panose="020B040204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70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03767E-6653-2C47-B4E5-A2F533509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AC18B3-3B52-704C-AE3D-FAF6621B64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EBF751-2493-5E4B-95E8-382C93C6B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45B9C9-F8B6-494B-A86E-F81C6B78C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4D2ECC-7110-844B-92EB-81AEF0D86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840A-82AF-1F42-846C-D021E6C27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07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C301FA-81D8-A745-A743-3B9E65EBE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9971DF-4B3F-154D-9F3E-13CFC1947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DBEF83-B6B3-AE4D-918E-AC0B5E313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03C7B5-E2CD-9549-85A8-379BA7506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50AC95-886A-FB4D-A86F-246B4F536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840A-82AF-1F42-846C-D021E6C27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343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3E255-E23B-594A-B319-68D8D5B57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991964-A656-FA4A-ADD5-9E91E726CF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6040B8-611D-E845-A320-8CDC7F3AEC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37EB2D-BF11-5449-BDD5-FFEC9DF6C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73C6C5-DF0F-B347-87A2-A14D06046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A0EC66-3677-994E-A362-E8BF10BD3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840A-82AF-1F42-846C-D021E6C27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55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450B7E-1C97-2F40-A5AA-F04018409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155392-490C-4743-973C-D68EAFCB3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BE3847A-ECE0-7A4E-ABB7-475924C20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4EB9825-387A-114D-8C8A-0140F73873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42124E7-B3DE-6F4A-B166-EEE870D1E1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4968152-E260-234E-A55E-6C0DB33A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7C897C5-40FE-7645-8544-A6739C1DF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498EEBA-C64C-8749-84A2-0D0A1E040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840A-82AF-1F42-846C-D021E6C27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339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699F-2DE9-504A-960D-5682562A2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C8DE47E-0566-1346-AD78-069C514D6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525B07-3634-E547-BB44-20EE2F6C5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1DF8FD-6495-1A42-94FF-E0812E702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840A-82AF-1F42-846C-D021E6C27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091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D252101-77C3-424F-84DA-8A16891E3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0C4D285-71F1-FA48-80C0-54FBDAB87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6D4159-0DA5-E44C-80AE-91BAD92A7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840A-82AF-1F42-846C-D021E6C27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998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593AAA-28B0-E64E-8AFE-1A2D6A257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7390B5-1B51-3C44-803A-BDCE43927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393F38-435D-5C48-9809-3C4B735EC5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A9895D-2A23-CC47-BB16-245D770E5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BD2500-FA0C-FE4E-9B9E-AEA5B966C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B900C1-37AE-9546-9CDC-654AC0893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840A-82AF-1F42-846C-D021E6C27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541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66B8D-A413-6348-B087-6A8078E09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4ECEFF8-A3A3-954E-B765-22BDC0971A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B2A948-FF95-774F-AEAE-22F04EE75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F98FE8-8C85-5D49-8D6D-C23DB5E51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93FE8D-DF2B-3540-9D08-D97E0555B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4B472E-D201-5545-8DC1-A203A1599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840A-82AF-1F42-846C-D021E6C27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452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5757E-3E69-DC4C-B99C-6CC6F00AF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857C6D-42B2-CE4A-B483-597E3A5530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0E8898-B29E-1847-9CD9-5C60D9C09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1CFF3C-EB49-9E4A-84F4-0C56BEC420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3FA01A-922F-7C4D-9D07-29422BC319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1840A-82AF-1F42-846C-D021E6C27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468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9" r:id="rId12"/>
    <p:sldLayoutId id="2147483670" r:id="rId13"/>
    <p:sldLayoutId id="214748367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jpe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7.jpe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10" Type="http://schemas.openxmlformats.org/officeDocument/2006/relationships/hyperlink" Target="https://eios.kantiana.ru/" TargetMode="External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mailto:KByrka@kantiana.ru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NULL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G"/><Relationship Id="rId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G"/><Relationship Id="rId4" Type="http://schemas.openxmlformats.org/officeDocument/2006/relationships/image" Target="NUL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svg"/><Relationship Id="rId5" Type="http://schemas.openxmlformats.org/officeDocument/2006/relationships/image" Target="../media/image6.png"/><Relationship Id="rId4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social@kantiana.ru" TargetMode="External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125" Type="http://schemas.openxmlformats.org/officeDocument/2006/relationships/image" Target="../media/image13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svg"/><Relationship Id="rId5" Type="http://schemas.openxmlformats.org/officeDocument/2006/relationships/image" Target="../media/image5.png"/><Relationship Id="rId10" Type="http://schemas.openxmlformats.org/officeDocument/2006/relationships/image" Target="../media/image32.sv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2E02C86-98E2-2646-4ED9-75546D4208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140"/>
          <a:stretch/>
        </p:blipFill>
        <p:spPr>
          <a:xfrm>
            <a:off x="-60683" y="-215900"/>
            <a:ext cx="12313365" cy="7122885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FE369E3-2D88-664C-A4B5-965E308CEFF7}"/>
              </a:ext>
            </a:extLst>
          </p:cNvPr>
          <p:cNvSpPr/>
          <p:nvPr/>
        </p:nvSpPr>
        <p:spPr>
          <a:xfrm>
            <a:off x="11663386" y="-48986"/>
            <a:ext cx="649979" cy="6955971"/>
          </a:xfrm>
          <a:prstGeom prst="rect">
            <a:avLst/>
          </a:prstGeom>
          <a:solidFill>
            <a:srgbClr val="252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6E2F9D2-2E5D-4A4B-9FA1-AEE70C52F7D5}"/>
              </a:ext>
            </a:extLst>
          </p:cNvPr>
          <p:cNvSpPr/>
          <p:nvPr/>
        </p:nvSpPr>
        <p:spPr>
          <a:xfrm flipH="1">
            <a:off x="12089082" y="-48986"/>
            <a:ext cx="102918" cy="6999470"/>
          </a:xfrm>
          <a:prstGeom prst="rect">
            <a:avLst/>
          </a:prstGeom>
          <a:pattFill prst="wdDnDiag">
            <a:fgClr>
              <a:schemeClr val="bg1"/>
            </a:fgClr>
            <a:bgClr>
              <a:srgbClr val="252A57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46678F87-F00B-914E-8F58-0D2E73B88DC8}"/>
              </a:ext>
            </a:extLst>
          </p:cNvPr>
          <p:cNvSpPr txBox="1">
            <a:spLocks/>
          </p:cNvSpPr>
          <p:nvPr/>
        </p:nvSpPr>
        <p:spPr>
          <a:xfrm>
            <a:off x="519101" y="2488332"/>
            <a:ext cx="8585993" cy="2387600"/>
          </a:xfrm>
          <a:prstGeom prst="rect">
            <a:avLst/>
          </a:prstGeom>
          <a:effectLst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Организационная встреча с </a:t>
            </a:r>
            <a:r>
              <a:rPr lang="ru-RU" sz="3200" b="1" dirty="0" smtClean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первокурсниками</a:t>
            </a:r>
          </a:p>
          <a:p>
            <a:endParaRPr lang="ru-RU" sz="32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r>
              <a:rPr lang="ru-RU" sz="3200" b="1" dirty="0" smtClean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магистратура</a:t>
            </a:r>
            <a:endParaRPr lang="ru-RU" sz="3200" b="1" dirty="0" smtClean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endParaRPr lang="ru-RU" sz="3200" b="1" dirty="0" smtClean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r>
              <a:rPr lang="ru-RU" sz="3200" b="1" dirty="0" smtClean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26 августа </a:t>
            </a:r>
            <a:r>
              <a:rPr lang="ru-RU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2024</a:t>
            </a:r>
          </a:p>
          <a:p>
            <a:endParaRPr lang="ru-RU" sz="32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045AD2-CD1D-0B42-8818-B1FF1ED87A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7540"/>
          <a:stretch/>
        </p:blipFill>
        <p:spPr>
          <a:xfrm>
            <a:off x="565604" y="-374887"/>
            <a:ext cx="3587889" cy="2785261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, небо, внешний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BDB30AB3-447D-334A-94BE-49A1AF8FAE3D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6"/>
          <a:srcRect l="26552" r="26552"/>
          <a:stretch>
            <a:fillRect/>
          </a:stretch>
        </p:blipFill>
        <p:spPr>
          <a:xfrm>
            <a:off x="8416925" y="1974850"/>
            <a:ext cx="3775075" cy="4979988"/>
          </a:xfrm>
        </p:spPr>
      </p:pic>
      <p:sp>
        <p:nvSpPr>
          <p:cNvPr id="14" name="Donut 13">
            <a:extLst>
              <a:ext uri="{FF2B5EF4-FFF2-40B4-BE49-F238E27FC236}">
                <a16:creationId xmlns:a16="http://schemas.microsoft.com/office/drawing/2014/main" id="{1F3A0F3A-604C-E34A-B9C0-8B326EE71167}"/>
              </a:ext>
            </a:extLst>
          </p:cNvPr>
          <p:cNvSpPr/>
          <p:nvPr/>
        </p:nvSpPr>
        <p:spPr>
          <a:xfrm>
            <a:off x="9105094" y="1458604"/>
            <a:ext cx="3773875" cy="3773875"/>
          </a:xfrm>
          <a:prstGeom prst="donut">
            <a:avLst>
              <a:gd name="adj" fmla="val 2684"/>
            </a:avLst>
          </a:prstGeom>
          <a:solidFill>
            <a:srgbClr val="F7C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3313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AC68764-58E4-49E4-AAF1-93F677070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238" y="-90066"/>
            <a:ext cx="5858764" cy="536494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EA4F7B0-28E8-4137-9270-6CD0BBFED2C2}"/>
              </a:ext>
            </a:extLst>
          </p:cNvPr>
          <p:cNvCxnSpPr>
            <a:cxnSpLocks/>
          </p:cNvCxnSpPr>
          <p:nvPr/>
        </p:nvCxnSpPr>
        <p:spPr>
          <a:xfrm>
            <a:off x="3414319" y="1227999"/>
            <a:ext cx="0" cy="4680000"/>
          </a:xfrm>
          <a:prstGeom prst="line">
            <a:avLst/>
          </a:prstGeom>
          <a:ln w="63500"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5400000" scaled="0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riangle 42">
            <a:extLst>
              <a:ext uri="{FF2B5EF4-FFF2-40B4-BE49-F238E27FC236}">
                <a16:creationId xmlns:a16="http://schemas.microsoft.com/office/drawing/2014/main" id="{15E39B88-4370-4CA1-8122-C518130239E9}"/>
              </a:ext>
            </a:extLst>
          </p:cNvPr>
          <p:cNvSpPr/>
          <p:nvPr/>
        </p:nvSpPr>
        <p:spPr>
          <a:xfrm rot="16200000">
            <a:off x="3014237" y="3232614"/>
            <a:ext cx="283219" cy="244155"/>
          </a:xfrm>
          <a:prstGeom prst="triangl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Nunito Sans ExtraLight" pitchFamily="2" charset="77"/>
            </a:endParaRPr>
          </a:p>
        </p:txBody>
      </p:sp>
      <p:sp>
        <p:nvSpPr>
          <p:cNvPr id="32" name="Donut 19">
            <a:extLst>
              <a:ext uri="{FF2B5EF4-FFF2-40B4-BE49-F238E27FC236}">
                <a16:creationId xmlns:a16="http://schemas.microsoft.com/office/drawing/2014/main" id="{785FEA11-6773-4955-9B1F-76817C2BF89D}"/>
              </a:ext>
            </a:extLst>
          </p:cNvPr>
          <p:cNvSpPr/>
          <p:nvPr/>
        </p:nvSpPr>
        <p:spPr>
          <a:xfrm>
            <a:off x="521908" y="2030024"/>
            <a:ext cx="2286644" cy="2279142"/>
          </a:xfrm>
          <a:prstGeom prst="donut">
            <a:avLst>
              <a:gd name="adj" fmla="val 3650"/>
            </a:avLst>
          </a:prstGeom>
          <a:gradFill>
            <a:gsLst>
              <a:gs pos="0">
                <a:schemeClr val="accent1"/>
              </a:gs>
              <a:gs pos="50000">
                <a:srgbClr val="294F8F"/>
              </a:gs>
              <a:gs pos="99000">
                <a:srgbClr val="1CA599"/>
              </a:gs>
            </a:gsLst>
            <a:lin ang="27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Nunito Sans ExtraLight" pitchFamily="2" charset="77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BC6B61-84AC-4933-ADFE-C205C274E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3557657" y="2283346"/>
            <a:ext cx="243861" cy="2804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2EF19A5-0C29-4685-AC93-E1BA1700D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3533937" y="1331961"/>
            <a:ext cx="243861" cy="2804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09060BC-78F6-4EB8-BA32-F78E08D1C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3548982" y="3197929"/>
            <a:ext cx="243861" cy="2804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94C65CB-A5DC-4E19-9865-3FFE3F97A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7657" y="4112512"/>
            <a:ext cx="243861" cy="2804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80452B9-BB0F-4D13-ADED-242DEC8781FB}"/>
              </a:ext>
            </a:extLst>
          </p:cNvPr>
          <p:cNvSpPr txBox="1"/>
          <p:nvPr/>
        </p:nvSpPr>
        <p:spPr>
          <a:xfrm>
            <a:off x="878657" y="2659083"/>
            <a:ext cx="16421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00" b="1" dirty="0"/>
              <a:t>Возьми </a:t>
            </a:r>
          </a:p>
          <a:p>
            <a:pPr algn="ctr"/>
            <a:r>
              <a:rPr lang="ru-RU" sz="2200" b="1" dirty="0"/>
              <a:t>документы </a:t>
            </a:r>
          </a:p>
          <a:p>
            <a:pPr algn="ctr"/>
            <a:r>
              <a:rPr lang="ru-RU" sz="2200" b="1" dirty="0"/>
              <a:t>с собой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402D2A-9A33-4BE5-AD6D-F77476A4B167}"/>
              </a:ext>
            </a:extLst>
          </p:cNvPr>
          <p:cNvSpPr txBox="1"/>
          <p:nvPr/>
        </p:nvSpPr>
        <p:spPr>
          <a:xfrm>
            <a:off x="4094986" y="1228010"/>
            <a:ext cx="6607703" cy="459700"/>
          </a:xfrm>
          <a:prstGeom prst="flowChartAlternateProcess">
            <a:avLst/>
          </a:prstGeom>
          <a:ln>
            <a:solidFill>
              <a:srgbClr val="1C8AC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100" b="1" dirty="0"/>
              <a:t>ДОКУМЕНТЫ ВОИНСКОГО УЧЁТА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4128DAA-E4DA-43ED-A749-F92482B19A1B}"/>
              </a:ext>
            </a:extLst>
          </p:cNvPr>
          <p:cNvSpPr txBox="1"/>
          <p:nvPr/>
        </p:nvSpPr>
        <p:spPr>
          <a:xfrm>
            <a:off x="4094985" y="2238900"/>
            <a:ext cx="6617756" cy="459700"/>
          </a:xfrm>
          <a:prstGeom prst="flowChartAlternateProcess">
            <a:avLst/>
          </a:prstGeom>
          <a:ln>
            <a:solidFill>
              <a:srgbClr val="1C8AC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100" b="1" dirty="0"/>
              <a:t>ПАСПОРТ ГРАЖДАНИНА РОССИЙСКОЙ ФЕДЕРАЦИИ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ADC74A3-FE14-46A0-A962-B8DA4F3E6DBA}"/>
              </a:ext>
            </a:extLst>
          </p:cNvPr>
          <p:cNvSpPr txBox="1"/>
          <p:nvPr/>
        </p:nvSpPr>
        <p:spPr>
          <a:xfrm>
            <a:off x="4105038" y="3108299"/>
            <a:ext cx="6607703" cy="459700"/>
          </a:xfrm>
          <a:prstGeom prst="flowChartAlternateProcess">
            <a:avLst/>
          </a:prstGeom>
          <a:ln>
            <a:solidFill>
              <a:srgbClr val="1C8AC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100" b="1" dirty="0"/>
              <a:t>ВРЕМЕННАЯ РЕГИСТРАЦИЯ (ПРИ НАЛИЧИИ)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12E1108-CE57-4D6F-965D-3419819B58BB}"/>
              </a:ext>
            </a:extLst>
          </p:cNvPr>
          <p:cNvSpPr txBox="1"/>
          <p:nvPr/>
        </p:nvSpPr>
        <p:spPr>
          <a:xfrm>
            <a:off x="4094986" y="4071041"/>
            <a:ext cx="6607703" cy="459700"/>
          </a:xfrm>
          <a:prstGeom prst="flowChartAlternateProcess">
            <a:avLst/>
          </a:prstGeom>
          <a:ln>
            <a:solidFill>
              <a:srgbClr val="1C8AC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100" b="1" dirty="0"/>
              <a:t>ИНН, СНИЛС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A44C5DE-D27C-46B6-AFED-8883AC9F1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7657" y="5167920"/>
            <a:ext cx="243861" cy="2804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3510E46-7E9E-4A8B-8EB8-84DB8860C01F}"/>
              </a:ext>
            </a:extLst>
          </p:cNvPr>
          <p:cNvSpPr txBox="1"/>
          <p:nvPr/>
        </p:nvSpPr>
        <p:spPr>
          <a:xfrm>
            <a:off x="4105038" y="5078290"/>
            <a:ext cx="6607703" cy="459700"/>
          </a:xfrm>
          <a:prstGeom prst="flowChartAlternateProcess">
            <a:avLst/>
          </a:prstGeom>
          <a:ln>
            <a:solidFill>
              <a:srgbClr val="1C8AC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100" b="1" dirty="0"/>
              <a:t>ВОДИТЕЛЬСКОЕ УДОСТОВЕРЕНИЕ (ПРИ НАЛИЧИИ)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0BA89879-9AAC-FB0E-DB69-8B5503C9B822}"/>
              </a:ext>
            </a:extLst>
          </p:cNvPr>
          <p:cNvGrpSpPr/>
          <p:nvPr/>
        </p:nvGrpSpPr>
        <p:grpSpPr>
          <a:xfrm>
            <a:off x="-39872" y="-510096"/>
            <a:ext cx="12299211" cy="2044088"/>
            <a:chOff x="-39872" y="-510096"/>
            <a:chExt cx="12299211" cy="2044088"/>
          </a:xfrm>
        </p:grpSpPr>
        <p:sp>
          <p:nvSpPr>
            <p:cNvPr id="27" name="Rectangle 51">
              <a:extLst>
                <a:ext uri="{FF2B5EF4-FFF2-40B4-BE49-F238E27FC236}">
                  <a16:creationId xmlns:a16="http://schemas.microsoft.com/office/drawing/2014/main" id="{CE839FA9-4041-FF59-9094-48F439142831}"/>
                </a:ext>
              </a:extLst>
            </p:cNvPr>
            <p:cNvSpPr/>
            <p:nvPr/>
          </p:nvSpPr>
          <p:spPr>
            <a:xfrm rot="5400000">
              <a:off x="5560131" y="-5733956"/>
              <a:ext cx="1071740" cy="12271745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50000">
                  <a:schemeClr val="accent2"/>
                </a:gs>
                <a:gs pos="99000">
                  <a:srgbClr val="7030A0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Nunito Sans ExtraLight" pitchFamily="2" charset="77"/>
              </a:endParaRPr>
            </a:p>
          </p:txBody>
        </p: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C0C41E62-44D2-3AE8-11CA-01F64EFD795E}"/>
                </a:ext>
              </a:extLst>
            </p:cNvPr>
            <p:cNvGrpSpPr/>
            <p:nvPr/>
          </p:nvGrpSpPr>
          <p:grpSpPr>
            <a:xfrm>
              <a:off x="521908" y="-510096"/>
              <a:ext cx="11737431" cy="2044088"/>
              <a:chOff x="521908" y="-510096"/>
              <a:chExt cx="11737431" cy="2044088"/>
            </a:xfrm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AC34C298-6644-F3B7-A0BF-6956AB3031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 l="25621"/>
              <a:stretch/>
            </p:blipFill>
            <p:spPr>
              <a:xfrm>
                <a:off x="9655629" y="-510096"/>
                <a:ext cx="2603710" cy="1969066"/>
              </a:xfrm>
              <a:prstGeom prst="rect">
                <a:avLst/>
              </a:prstGeom>
            </p:spPr>
          </p:pic>
          <p:grpSp>
            <p:nvGrpSpPr>
              <p:cNvPr id="36" name="Группа 35">
                <a:extLst>
                  <a:ext uri="{FF2B5EF4-FFF2-40B4-BE49-F238E27FC236}">
                    <a16:creationId xmlns:a16="http://schemas.microsoft.com/office/drawing/2014/main" id="{AB1C0AEA-FE61-24A9-D5E5-5D5308EA5871}"/>
                  </a:ext>
                </a:extLst>
              </p:cNvPr>
              <p:cNvGrpSpPr/>
              <p:nvPr/>
            </p:nvGrpSpPr>
            <p:grpSpPr>
              <a:xfrm>
                <a:off x="521908" y="-19037"/>
                <a:ext cx="9658873" cy="1553029"/>
                <a:chOff x="521908" y="-19037"/>
                <a:chExt cx="9658873" cy="1553029"/>
              </a:xfrm>
            </p:grpSpPr>
            <p:sp>
              <p:nvSpPr>
                <p:cNvPr id="37" name="Номер слайда 2">
                  <a:extLst>
                    <a:ext uri="{FF2B5EF4-FFF2-40B4-BE49-F238E27FC236}">
                      <a16:creationId xmlns:a16="http://schemas.microsoft.com/office/drawing/2014/main" id="{3932D8FF-876F-2F24-EB7F-61F8AECBBEF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-19037"/>
                  <a:ext cx="3478911" cy="276999"/>
                </a:xfrm>
                <a:prstGeom prst="rect">
                  <a:avLst/>
                </a:prstGeom>
              </p:spPr>
              <p:txBody>
                <a:bodyPr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5400" b="1" dirty="0" smtClean="0">
                      <a:solidFill>
                        <a:schemeClr val="bg1">
                          <a:lumMod val="65000"/>
                        </a:schemeClr>
                      </a:solidFill>
                      <a:latin typeface="Commissioner ExtraBold" pitchFamily="2" charset="0"/>
                      <a:cs typeface="Arial" panose="020B0604020202020204" pitchFamily="34" charset="0"/>
                    </a:rPr>
                    <a:t>9</a:t>
                  </a:r>
                  <a:endParaRPr lang="ru-RU" sz="5400" b="1" dirty="0">
                    <a:solidFill>
                      <a:schemeClr val="bg1">
                        <a:lumMod val="65000"/>
                      </a:schemeClr>
                    </a:solidFill>
                    <a:latin typeface="Commissioner ExtraBold" pitchFamily="2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Заголовок 1">
                  <a:extLst>
                    <a:ext uri="{FF2B5EF4-FFF2-40B4-BE49-F238E27FC236}">
                      <a16:creationId xmlns:a16="http://schemas.microsoft.com/office/drawing/2014/main" id="{FA4F1DC5-A499-C8B5-095D-63BEBD5956E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446428"/>
                  <a:ext cx="9658873" cy="1087564"/>
                </a:xfrm>
                <a:prstGeom prst="rect">
                  <a:avLst/>
                </a:prstGeom>
                <a:effectLst>
                  <a:outerShdw sx="1000" sy="1000" algn="ctr" rotWithShape="0">
                    <a:schemeClr val="bg1"/>
                  </a:outerShdw>
                </a:effectLst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ru-RU" sz="2000" dirty="0">
                      <a:solidFill>
                        <a:schemeClr val="bg1"/>
                      </a:solidFill>
                      <a:latin typeface="Commissioner ExtraBold" pitchFamily="2" charset="0"/>
                    </a:rPr>
                    <a:t>ПОСТАНОВКА НА ВОИНСКИЙ УЧЁТ. КАТЕГОРИИ ГРАЖДАН</a:t>
                  </a:r>
                </a:p>
              </p:txBody>
            </p:sp>
          </p:grpSp>
        </p:grpSp>
      </p:grp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FA4F1DC5-A499-C8B5-095D-63BEBD5956E8}"/>
              </a:ext>
            </a:extLst>
          </p:cNvPr>
          <p:cNvSpPr txBox="1">
            <a:spLocks/>
          </p:cNvSpPr>
          <p:nvPr/>
        </p:nvSpPr>
        <p:spPr>
          <a:xfrm>
            <a:off x="5834537" y="-7633"/>
            <a:ext cx="9658873" cy="1087564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Commissioner ExtraBold" pitchFamily="2" charset="0"/>
              </a:rPr>
              <a:t>Организационная встреча с первокурсниками 2024</a:t>
            </a:r>
            <a:endParaRPr lang="ru-RU" sz="2000" dirty="0">
              <a:solidFill>
                <a:schemeClr val="bg1"/>
              </a:solidFill>
              <a:latin typeface="Commissioner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9261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Проектная деятельность. Технология. - Пройти онлайн тест | Online Test Pad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34" y="656466"/>
            <a:ext cx="12001565" cy="600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AC68764-58E4-49E4-AAF1-93F677070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3238" y="-90066"/>
            <a:ext cx="5858764" cy="53649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0BA89879-9AAC-FB0E-DB69-8B5503C9B822}"/>
              </a:ext>
            </a:extLst>
          </p:cNvPr>
          <p:cNvGrpSpPr/>
          <p:nvPr/>
        </p:nvGrpSpPr>
        <p:grpSpPr>
          <a:xfrm>
            <a:off x="-39872" y="-510096"/>
            <a:ext cx="12299211" cy="2044088"/>
            <a:chOff x="-39872" y="-510096"/>
            <a:chExt cx="12299211" cy="2044088"/>
          </a:xfrm>
        </p:grpSpPr>
        <p:sp>
          <p:nvSpPr>
            <p:cNvPr id="27" name="Rectangle 51">
              <a:extLst>
                <a:ext uri="{FF2B5EF4-FFF2-40B4-BE49-F238E27FC236}">
                  <a16:creationId xmlns:a16="http://schemas.microsoft.com/office/drawing/2014/main" id="{CE839FA9-4041-FF59-9094-48F439142831}"/>
                </a:ext>
              </a:extLst>
            </p:cNvPr>
            <p:cNvSpPr/>
            <p:nvPr/>
          </p:nvSpPr>
          <p:spPr>
            <a:xfrm rot="5400000">
              <a:off x="5560131" y="-5733956"/>
              <a:ext cx="1071740" cy="12271745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50000">
                  <a:schemeClr val="accent2"/>
                </a:gs>
                <a:gs pos="99000">
                  <a:srgbClr val="7030A0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Nunito Sans ExtraLight" pitchFamily="2" charset="77"/>
              </a:endParaRPr>
            </a:p>
          </p:txBody>
        </p: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C0C41E62-44D2-3AE8-11CA-01F64EFD795E}"/>
                </a:ext>
              </a:extLst>
            </p:cNvPr>
            <p:cNvGrpSpPr/>
            <p:nvPr/>
          </p:nvGrpSpPr>
          <p:grpSpPr>
            <a:xfrm>
              <a:off x="521908" y="-510096"/>
              <a:ext cx="11737431" cy="2044088"/>
              <a:chOff x="521908" y="-510096"/>
              <a:chExt cx="11737431" cy="2044088"/>
            </a:xfrm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AC34C298-6644-F3B7-A0BF-6956AB3031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 l="25621"/>
              <a:stretch/>
            </p:blipFill>
            <p:spPr>
              <a:xfrm>
                <a:off x="9655629" y="-510096"/>
                <a:ext cx="2603710" cy="1969066"/>
              </a:xfrm>
              <a:prstGeom prst="rect">
                <a:avLst/>
              </a:prstGeom>
            </p:spPr>
          </p:pic>
          <p:grpSp>
            <p:nvGrpSpPr>
              <p:cNvPr id="36" name="Группа 35">
                <a:extLst>
                  <a:ext uri="{FF2B5EF4-FFF2-40B4-BE49-F238E27FC236}">
                    <a16:creationId xmlns:a16="http://schemas.microsoft.com/office/drawing/2014/main" id="{AB1C0AEA-FE61-24A9-D5E5-5D5308EA5871}"/>
                  </a:ext>
                </a:extLst>
              </p:cNvPr>
              <p:cNvGrpSpPr/>
              <p:nvPr/>
            </p:nvGrpSpPr>
            <p:grpSpPr>
              <a:xfrm>
                <a:off x="521908" y="-19037"/>
                <a:ext cx="9658873" cy="1553029"/>
                <a:chOff x="521908" y="-19037"/>
                <a:chExt cx="9658873" cy="1553029"/>
              </a:xfrm>
            </p:grpSpPr>
            <p:sp>
              <p:nvSpPr>
                <p:cNvPr id="37" name="Номер слайда 2">
                  <a:extLst>
                    <a:ext uri="{FF2B5EF4-FFF2-40B4-BE49-F238E27FC236}">
                      <a16:creationId xmlns:a16="http://schemas.microsoft.com/office/drawing/2014/main" id="{3932D8FF-876F-2F24-EB7F-61F8AECBBEF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-19037"/>
                  <a:ext cx="3478911" cy="276999"/>
                </a:xfrm>
                <a:prstGeom prst="rect">
                  <a:avLst/>
                </a:prstGeom>
              </p:spPr>
              <p:txBody>
                <a:bodyPr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5400" b="1" dirty="0" smtClean="0">
                      <a:solidFill>
                        <a:schemeClr val="bg1">
                          <a:lumMod val="65000"/>
                        </a:schemeClr>
                      </a:solidFill>
                      <a:latin typeface="Commissioner ExtraBold" pitchFamily="2" charset="0"/>
                      <a:cs typeface="Arial" panose="020B0604020202020204" pitchFamily="34" charset="0"/>
                    </a:rPr>
                    <a:t>10</a:t>
                  </a:r>
                  <a:endParaRPr lang="ru-RU" sz="5400" b="1" dirty="0">
                    <a:solidFill>
                      <a:schemeClr val="bg1">
                        <a:lumMod val="65000"/>
                      </a:schemeClr>
                    </a:solidFill>
                    <a:latin typeface="Commissioner ExtraBold" pitchFamily="2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Заголовок 1">
                  <a:extLst>
                    <a:ext uri="{FF2B5EF4-FFF2-40B4-BE49-F238E27FC236}">
                      <a16:creationId xmlns:a16="http://schemas.microsoft.com/office/drawing/2014/main" id="{FA4F1DC5-A499-C8B5-095D-63BEBD5956E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446428"/>
                  <a:ext cx="9658873" cy="1087564"/>
                </a:xfrm>
                <a:prstGeom prst="rect">
                  <a:avLst/>
                </a:prstGeom>
                <a:effectLst>
                  <a:outerShdw sx="1000" sy="1000" algn="ctr" rotWithShape="0">
                    <a:schemeClr val="bg1"/>
                  </a:outerShdw>
                </a:effectLst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ru-RU" sz="2000" dirty="0" smtClean="0">
                      <a:solidFill>
                        <a:schemeClr val="bg1"/>
                      </a:solidFill>
                      <a:latin typeface="Commissioner ExtraBold" pitchFamily="2" charset="0"/>
                    </a:rPr>
                    <a:t>ЭИОС</a:t>
                  </a:r>
                  <a:endParaRPr lang="ru-RU" sz="2000" dirty="0">
                    <a:solidFill>
                      <a:schemeClr val="bg1"/>
                    </a:solidFill>
                    <a:latin typeface="Commissioner ExtraBold" pitchFamily="2" charset="0"/>
                  </a:endParaRPr>
                </a:p>
              </p:txBody>
            </p:sp>
          </p:grpSp>
        </p:grpSp>
      </p:grpSp>
      <p:sp>
        <p:nvSpPr>
          <p:cNvPr id="12" name="Прямоугольник 11"/>
          <p:cNvSpPr/>
          <p:nvPr/>
        </p:nvSpPr>
        <p:spPr>
          <a:xfrm>
            <a:off x="7682863" y="1080143"/>
            <a:ext cx="43895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Выбрать банковские карты возможно уже сейчас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71" y="2028460"/>
            <a:ext cx="2407635" cy="240763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3357" y="1048382"/>
            <a:ext cx="74347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Студенческий билет и </a:t>
            </a:r>
            <a:r>
              <a:rPr lang="ru-RU" sz="3200" b="1" dirty="0" err="1" smtClean="0"/>
              <a:t>Кампусная</a:t>
            </a:r>
            <a:r>
              <a:rPr lang="ru-RU" sz="3200" b="1" dirty="0" smtClean="0"/>
              <a:t> карта</a:t>
            </a:r>
            <a:endParaRPr lang="ru-RU" sz="3200" b="1" dirty="0"/>
          </a:p>
        </p:txBody>
      </p:sp>
      <p:pic>
        <p:nvPicPr>
          <p:cNvPr id="17" name="Рисунок 16"/>
          <p:cNvPicPr/>
          <p:nvPr/>
        </p:nvPicPr>
        <p:blipFill>
          <a:blip r:embed="rId9"/>
          <a:stretch>
            <a:fillRect/>
          </a:stretch>
        </p:blipFill>
        <p:spPr>
          <a:xfrm>
            <a:off x="303835" y="2747762"/>
            <a:ext cx="3884092" cy="39094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Прямоугольник 17"/>
          <p:cNvSpPr/>
          <p:nvPr/>
        </p:nvSpPr>
        <p:spPr>
          <a:xfrm>
            <a:off x="4311562" y="4436095"/>
            <a:ext cx="68769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 smtClean="0"/>
              <a:t>Учебное расписание</a:t>
            </a:r>
            <a:endParaRPr lang="ru-RU" sz="2400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 smtClean="0"/>
              <a:t>Электронные ведомости и зачётная книжка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 smtClean="0"/>
              <a:t>Вход </a:t>
            </a:r>
            <a:r>
              <a:rPr lang="ru-RU" sz="2400" b="1" dirty="0"/>
              <a:t>в </a:t>
            </a:r>
            <a:r>
              <a:rPr lang="ru-RU" sz="2400" b="1" dirty="0" smtClean="0"/>
              <a:t>электронно-библиотечную систему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 err="1" smtClean="0"/>
              <a:t>Балльно</a:t>
            </a:r>
            <a:r>
              <a:rPr lang="ru-RU" sz="2400" b="1" dirty="0" smtClean="0"/>
              <a:t>-рейтинговая система (БРС)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-60066" y="1799938"/>
            <a:ext cx="4624037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8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0"/>
              </a:rPr>
              <a:t>eios.kantiana.ru</a:t>
            </a:r>
            <a:endParaRPr lang="ru-RU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FA4F1DC5-A499-C8B5-095D-63BEBD5956E8}"/>
              </a:ext>
            </a:extLst>
          </p:cNvPr>
          <p:cNvSpPr txBox="1">
            <a:spLocks/>
          </p:cNvSpPr>
          <p:nvPr/>
        </p:nvSpPr>
        <p:spPr>
          <a:xfrm>
            <a:off x="5834537" y="-7633"/>
            <a:ext cx="9658873" cy="1087564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Commissioner ExtraBold" pitchFamily="2" charset="0"/>
              </a:rPr>
              <a:t>Организационная встреча с первокурсниками 2024</a:t>
            </a:r>
            <a:endParaRPr lang="ru-RU" sz="2000" dirty="0">
              <a:solidFill>
                <a:schemeClr val="bg1"/>
              </a:solidFill>
              <a:latin typeface="Commissioner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0712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sp>
        <p:nvSpPr>
          <p:cNvPr id="20" name="Donut 19">
            <a:extLst>
              <a:ext uri="{FF2B5EF4-FFF2-40B4-BE49-F238E27FC236}">
                <a16:creationId xmlns:a16="http://schemas.microsoft.com/office/drawing/2014/main" id="{032EAE19-591D-A44F-9F16-1765F1096078}"/>
              </a:ext>
            </a:extLst>
          </p:cNvPr>
          <p:cNvSpPr/>
          <p:nvPr/>
        </p:nvSpPr>
        <p:spPr>
          <a:xfrm>
            <a:off x="521908" y="4527273"/>
            <a:ext cx="1979023" cy="1979023"/>
          </a:xfrm>
          <a:prstGeom prst="donut">
            <a:avLst>
              <a:gd name="adj" fmla="val 3650"/>
            </a:avLst>
          </a:prstGeom>
          <a:gradFill>
            <a:gsLst>
              <a:gs pos="0">
                <a:schemeClr val="accent1"/>
              </a:gs>
              <a:gs pos="50000">
                <a:srgbClr val="294F8F"/>
              </a:gs>
              <a:gs pos="99000">
                <a:srgbClr val="1CA59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Nunito Sans ExtraLight" pitchFamily="2" charset="77"/>
            </a:endParaRPr>
          </a:p>
        </p:txBody>
      </p:sp>
      <p:sp>
        <p:nvSpPr>
          <p:cNvPr id="32" name="Donut 31">
            <a:extLst>
              <a:ext uri="{FF2B5EF4-FFF2-40B4-BE49-F238E27FC236}">
                <a16:creationId xmlns:a16="http://schemas.microsoft.com/office/drawing/2014/main" id="{2DBCB84F-804A-3643-8D44-75312F83E723}"/>
              </a:ext>
            </a:extLst>
          </p:cNvPr>
          <p:cNvSpPr/>
          <p:nvPr/>
        </p:nvSpPr>
        <p:spPr>
          <a:xfrm>
            <a:off x="9674463" y="494259"/>
            <a:ext cx="1979023" cy="1979023"/>
          </a:xfrm>
          <a:prstGeom prst="donut">
            <a:avLst>
              <a:gd name="adj" fmla="val 3650"/>
            </a:avLst>
          </a:prstGeom>
          <a:gradFill>
            <a:gsLst>
              <a:gs pos="0">
                <a:schemeClr val="accent1"/>
              </a:gs>
              <a:gs pos="50000">
                <a:srgbClr val="294F8F"/>
              </a:gs>
              <a:gs pos="99000">
                <a:srgbClr val="1CA59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Nunito Sans ExtraLight" pitchFamily="2" charset="77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BA89879-9AAC-FB0E-DB69-8B5503C9B822}"/>
              </a:ext>
            </a:extLst>
          </p:cNvPr>
          <p:cNvGrpSpPr/>
          <p:nvPr/>
        </p:nvGrpSpPr>
        <p:grpSpPr>
          <a:xfrm>
            <a:off x="-39872" y="-510096"/>
            <a:ext cx="12299211" cy="2044088"/>
            <a:chOff x="-39872" y="-510096"/>
            <a:chExt cx="12299211" cy="2044088"/>
          </a:xfrm>
        </p:grpSpPr>
        <p:sp>
          <p:nvSpPr>
            <p:cNvPr id="7" name="Rectangle 51">
              <a:extLst>
                <a:ext uri="{FF2B5EF4-FFF2-40B4-BE49-F238E27FC236}">
                  <a16:creationId xmlns:a16="http://schemas.microsoft.com/office/drawing/2014/main" id="{CE839FA9-4041-FF59-9094-48F439142831}"/>
                </a:ext>
              </a:extLst>
            </p:cNvPr>
            <p:cNvSpPr/>
            <p:nvPr/>
          </p:nvSpPr>
          <p:spPr>
            <a:xfrm rot="5400000">
              <a:off x="5560131" y="-5733956"/>
              <a:ext cx="1071740" cy="12271745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50000">
                  <a:schemeClr val="accent2"/>
                </a:gs>
                <a:gs pos="99000">
                  <a:srgbClr val="7030A0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Nunito Sans ExtraLight" pitchFamily="2" charset="77"/>
              </a:endParaRPr>
            </a:p>
          </p:txBody>
        </p: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C0C41E62-44D2-3AE8-11CA-01F64EFD795E}"/>
                </a:ext>
              </a:extLst>
            </p:cNvPr>
            <p:cNvGrpSpPr/>
            <p:nvPr/>
          </p:nvGrpSpPr>
          <p:grpSpPr>
            <a:xfrm>
              <a:off x="521908" y="-510096"/>
              <a:ext cx="11737431" cy="2044088"/>
              <a:chOff x="521908" y="-510096"/>
              <a:chExt cx="11737431" cy="2044088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AC34C298-6644-F3B7-A0BF-6956AB3031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rcRect l="25621"/>
              <a:stretch/>
            </p:blipFill>
            <p:spPr>
              <a:xfrm>
                <a:off x="9655629" y="-510096"/>
                <a:ext cx="2603710" cy="1969066"/>
              </a:xfrm>
              <a:prstGeom prst="rect">
                <a:avLst/>
              </a:prstGeom>
            </p:spPr>
          </p:pic>
          <p:grpSp>
            <p:nvGrpSpPr>
              <p:cNvPr id="10" name="Группа 9">
                <a:extLst>
                  <a:ext uri="{FF2B5EF4-FFF2-40B4-BE49-F238E27FC236}">
                    <a16:creationId xmlns:a16="http://schemas.microsoft.com/office/drawing/2014/main" id="{AB1C0AEA-FE61-24A9-D5E5-5D5308EA5871}"/>
                  </a:ext>
                </a:extLst>
              </p:cNvPr>
              <p:cNvGrpSpPr/>
              <p:nvPr/>
            </p:nvGrpSpPr>
            <p:grpSpPr>
              <a:xfrm>
                <a:off x="521908" y="-19037"/>
                <a:ext cx="9658873" cy="1553029"/>
                <a:chOff x="521908" y="-19037"/>
                <a:chExt cx="9658873" cy="1553029"/>
              </a:xfrm>
            </p:grpSpPr>
            <p:sp>
              <p:nvSpPr>
                <p:cNvPr id="11" name="Номер слайда 2">
                  <a:extLst>
                    <a:ext uri="{FF2B5EF4-FFF2-40B4-BE49-F238E27FC236}">
                      <a16:creationId xmlns:a16="http://schemas.microsoft.com/office/drawing/2014/main" id="{3932D8FF-876F-2F24-EB7F-61F8AECBBEF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-19037"/>
                  <a:ext cx="3478911" cy="276999"/>
                </a:xfrm>
                <a:prstGeom prst="rect">
                  <a:avLst/>
                </a:prstGeom>
              </p:spPr>
              <p:txBody>
                <a:bodyPr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5400" b="1" dirty="0" smtClean="0">
                      <a:solidFill>
                        <a:schemeClr val="bg1">
                          <a:lumMod val="65000"/>
                        </a:schemeClr>
                      </a:solidFill>
                      <a:latin typeface="Commissioner ExtraBold" pitchFamily="2" charset="0"/>
                      <a:cs typeface="Arial" panose="020B0604020202020204" pitchFamily="34" charset="0"/>
                    </a:rPr>
                    <a:t>11</a:t>
                  </a:r>
                  <a:endParaRPr lang="ru-RU" sz="5400" b="1" dirty="0">
                    <a:solidFill>
                      <a:schemeClr val="bg1">
                        <a:lumMod val="65000"/>
                      </a:schemeClr>
                    </a:solidFill>
                    <a:latin typeface="Commissioner ExtraBold" pitchFamily="2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" name="Заголовок 1">
                  <a:extLst>
                    <a:ext uri="{FF2B5EF4-FFF2-40B4-BE49-F238E27FC236}">
                      <a16:creationId xmlns:a16="http://schemas.microsoft.com/office/drawing/2014/main" id="{FA4F1DC5-A499-C8B5-095D-63BEBD5956E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446428"/>
                  <a:ext cx="9658873" cy="1087564"/>
                </a:xfrm>
                <a:prstGeom prst="rect">
                  <a:avLst/>
                </a:prstGeom>
                <a:effectLst>
                  <a:outerShdw sx="1000" sy="1000" algn="ctr" rotWithShape="0">
                    <a:schemeClr val="bg1"/>
                  </a:outerShdw>
                </a:effectLst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ru-RU" sz="2000" dirty="0" smtClean="0">
                      <a:solidFill>
                        <a:schemeClr val="bg1"/>
                      </a:solidFill>
                      <a:latin typeface="Commissioner ExtraBold" pitchFamily="2" charset="0"/>
                    </a:rPr>
                    <a:t>ОНК </a:t>
                  </a:r>
                  <a:r>
                    <a:rPr lang="ru-RU" sz="2000" dirty="0">
                      <a:solidFill>
                        <a:schemeClr val="bg1"/>
                      </a:solidFill>
                      <a:latin typeface="Commissioner ExtraBold" pitchFamily="2" charset="0"/>
                    </a:rPr>
                    <a:t>«</a:t>
                  </a:r>
                  <a:r>
                    <a:rPr lang="ru-RU" sz="2000" dirty="0" smtClean="0">
                      <a:solidFill>
                        <a:schemeClr val="bg1"/>
                      </a:solidFill>
                      <a:latin typeface="Commissioner ExtraBold" pitchFamily="2" charset="0"/>
                    </a:rPr>
                    <a:t>Институт управления  и территориального развития»</a:t>
                  </a:r>
                  <a:endParaRPr lang="ru-RU" sz="2000" dirty="0">
                    <a:solidFill>
                      <a:schemeClr val="bg1"/>
                    </a:solidFill>
                    <a:latin typeface="Commissioner ExtraBold" pitchFamily="2" charset="0"/>
                  </a:endParaRPr>
                </a:p>
              </p:txBody>
            </p:sp>
          </p:grpSp>
        </p:grpSp>
      </p:grp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FA4F1DC5-A499-C8B5-095D-63BEBD5956E8}"/>
              </a:ext>
            </a:extLst>
          </p:cNvPr>
          <p:cNvSpPr txBox="1">
            <a:spLocks/>
          </p:cNvSpPr>
          <p:nvPr/>
        </p:nvSpPr>
        <p:spPr>
          <a:xfrm>
            <a:off x="5834537" y="-65762"/>
            <a:ext cx="9658873" cy="1087564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Commissioner ExtraBold" pitchFamily="2" charset="0"/>
              </a:rPr>
              <a:t>Организационная встреча с первокурсниками 2024</a:t>
            </a:r>
            <a:endParaRPr lang="ru-RU" sz="2000" dirty="0">
              <a:solidFill>
                <a:schemeClr val="bg1"/>
              </a:solidFill>
              <a:latin typeface="Commissioner ExtraBold" pitchFamily="2" charset="0"/>
            </a:endParaRPr>
          </a:p>
        </p:txBody>
      </p:sp>
      <p:graphicFrame>
        <p:nvGraphicFramePr>
          <p:cNvPr id="14" name="Объект 3"/>
          <p:cNvGraphicFramePr>
            <a:graphicFrameLocks/>
          </p:cNvGraphicFramePr>
          <p:nvPr>
            <p:extLst/>
          </p:nvPr>
        </p:nvGraphicFramePr>
        <p:xfrm>
          <a:off x="161437" y="1318665"/>
          <a:ext cx="11924938" cy="47988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9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3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03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618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952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Arial Black"/>
                        </a:rPr>
                        <a:t>Наименование программы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Arial Black"/>
                        </a:rPr>
                        <a:t>Дата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Arial Black"/>
                        </a:rPr>
                        <a:t>Время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Arial Black"/>
                        </a:rPr>
                        <a:t> Адрес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9301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7030A0"/>
                          </a:solidFill>
                          <a:latin typeface="Arial Black"/>
                        </a:rPr>
                        <a:t>Менеджмент</a:t>
                      </a:r>
                      <a:endParaRPr lang="ru-RU" dirty="0" smtClean="0"/>
                    </a:p>
                    <a:p>
                      <a:pPr>
                        <a:defRPr/>
                      </a:pPr>
                      <a:r>
                        <a:rPr lang="ru-RU" dirty="0" smtClean="0">
                          <a:solidFill>
                            <a:srgbClr val="7030A0"/>
                          </a:solidFill>
                          <a:latin typeface="Arial Black"/>
                        </a:rPr>
                        <a:t>Экономика</a:t>
                      </a:r>
                      <a:endParaRPr lang="ru-RU" dirty="0">
                        <a:solidFill>
                          <a:srgbClr val="7030A0"/>
                        </a:solidFill>
                        <a:latin typeface="Arial Blac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 dirty="0">
                        <a:solidFill>
                          <a:srgbClr val="7030A0"/>
                        </a:solidFill>
                        <a:latin typeface="Arial Black"/>
                      </a:endParaRPr>
                    </a:p>
                    <a:p>
                      <a:pPr>
                        <a:defRPr/>
                      </a:pPr>
                      <a:r>
                        <a:rPr lang="ru-RU" dirty="0" smtClean="0">
                          <a:solidFill>
                            <a:srgbClr val="7030A0"/>
                          </a:solidFill>
                          <a:latin typeface="Arial Black"/>
                        </a:rPr>
                        <a:t>12.09.2024</a:t>
                      </a:r>
                      <a:endParaRPr lang="ru-RU" dirty="0">
                        <a:solidFill>
                          <a:srgbClr val="7030A0"/>
                        </a:solidFill>
                        <a:latin typeface="Arial Blac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dirty="0" smtClean="0">
                          <a:solidFill>
                            <a:srgbClr val="7030A0"/>
                          </a:solidFill>
                          <a:latin typeface="Arial Black"/>
                        </a:rPr>
                        <a:t>17.00</a:t>
                      </a:r>
                      <a:endParaRPr lang="ru-RU" dirty="0">
                        <a:solidFill>
                          <a:srgbClr val="7030A0"/>
                        </a:solidFill>
                        <a:latin typeface="Arial Blac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 dirty="0">
                        <a:solidFill>
                          <a:srgbClr val="7030A0"/>
                        </a:solidFill>
                        <a:latin typeface="Arial Black"/>
                      </a:endParaRPr>
                    </a:p>
                    <a:p>
                      <a:pPr>
                        <a:defRPr/>
                      </a:pPr>
                      <a:r>
                        <a:rPr lang="ru-RU" dirty="0" smtClean="0">
                          <a:solidFill>
                            <a:srgbClr val="7030A0"/>
                          </a:solidFill>
                          <a:latin typeface="Arial Black"/>
                        </a:rPr>
                        <a:t>ул.Горького,23 </a:t>
                      </a:r>
                      <a:r>
                        <a:rPr lang="ru-RU" dirty="0">
                          <a:solidFill>
                            <a:srgbClr val="7030A0"/>
                          </a:solidFill>
                          <a:latin typeface="Arial Black"/>
                        </a:rPr>
                        <a:t>ауд.311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490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>
                          <a:solidFill>
                            <a:srgbClr val="7030A0"/>
                          </a:solidFill>
                          <a:latin typeface="Arial Black"/>
                        </a:rPr>
                        <a:t>Юриспруденция (</a:t>
                      </a:r>
                      <a:r>
                        <a:rPr lang="ru-RU" u="sng">
                          <a:solidFill>
                            <a:srgbClr val="7030A0"/>
                          </a:solidFill>
                          <a:latin typeface="Arial Black"/>
                        </a:rPr>
                        <a:t>очная</a:t>
                      </a:r>
                      <a:r>
                        <a:rPr lang="ru-RU">
                          <a:solidFill>
                            <a:srgbClr val="7030A0"/>
                          </a:solidFill>
                          <a:latin typeface="Arial Black"/>
                        </a:rPr>
                        <a:t> форма обучения)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dirty="0">
                          <a:solidFill>
                            <a:srgbClr val="7030A0"/>
                          </a:solidFill>
                          <a:latin typeface="Arial Black"/>
                        </a:rPr>
                        <a:t>02.09.2024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dirty="0">
                          <a:solidFill>
                            <a:srgbClr val="7030A0"/>
                          </a:solidFill>
                          <a:latin typeface="Arial Black"/>
                        </a:rPr>
                        <a:t>16.30</a:t>
                      </a:r>
                      <a:endParaRPr lang="ru-RU" dirty="0">
                        <a:solidFill>
                          <a:srgbClr val="7030A0"/>
                        </a:solidFill>
                        <a:latin typeface="Arial Blac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>
                          <a:solidFill>
                            <a:srgbClr val="7030A0"/>
                          </a:solidFill>
                          <a:latin typeface="Arial Black"/>
                        </a:rPr>
                        <a:t>ул.Фрунзе, 6, ауд. 703-а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169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dirty="0">
                          <a:solidFill>
                            <a:srgbClr val="7030A0"/>
                          </a:solidFill>
                          <a:latin typeface="Arial Black"/>
                        </a:rPr>
                        <a:t>Юриспруденция (</a:t>
                      </a:r>
                      <a:r>
                        <a:rPr lang="ru-RU" u="sng" dirty="0">
                          <a:solidFill>
                            <a:srgbClr val="7030A0"/>
                          </a:solidFill>
                          <a:latin typeface="Arial Black"/>
                        </a:rPr>
                        <a:t>заочная</a:t>
                      </a:r>
                      <a:r>
                        <a:rPr lang="ru-RU" dirty="0">
                          <a:solidFill>
                            <a:srgbClr val="7030A0"/>
                          </a:solidFill>
                          <a:latin typeface="Arial Black"/>
                        </a:rPr>
                        <a:t> форма обучения, профиль «Прикладная юриспруденция»)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dirty="0">
                          <a:solidFill>
                            <a:srgbClr val="7030A0"/>
                          </a:solidFill>
                          <a:latin typeface="Arial Black"/>
                        </a:rPr>
                        <a:t>18.09.2024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>
                          <a:solidFill>
                            <a:srgbClr val="7030A0"/>
                          </a:solidFill>
                          <a:latin typeface="Arial Black"/>
                        </a:rPr>
                        <a:t>13.00</a:t>
                      </a:r>
                      <a:endParaRPr lang="ru-RU">
                        <a:solidFill>
                          <a:srgbClr val="7030A0"/>
                        </a:solidFill>
                        <a:latin typeface="Arial Blac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>
                          <a:solidFill>
                            <a:srgbClr val="7030A0"/>
                          </a:solidFill>
                          <a:latin typeface="Arial Black"/>
                        </a:rPr>
                        <a:t>ул.Фрунзе, 6, ауд. 704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528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>
                          <a:solidFill>
                            <a:srgbClr val="7030A0"/>
                          </a:solidFill>
                          <a:latin typeface="Arial Black"/>
                        </a:rPr>
                        <a:t>Туризм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>
                          <a:solidFill>
                            <a:srgbClr val="7030A0"/>
                          </a:solidFill>
                          <a:latin typeface="Arial Black"/>
                        </a:rPr>
                        <a:t>Гостиничное дело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defRPr/>
                      </a:pPr>
                      <a:endParaRPr lang="ru-RU">
                        <a:solidFill>
                          <a:srgbClr val="7030A0"/>
                        </a:solidFill>
                        <a:latin typeface="Arial Black"/>
                      </a:endParaRPr>
                    </a:p>
                    <a:p>
                      <a:pPr>
                        <a:defRPr/>
                      </a:pPr>
                      <a:endParaRPr lang="ru-RU">
                        <a:solidFill>
                          <a:srgbClr val="7030A0"/>
                        </a:solidFill>
                        <a:latin typeface="Arial Black"/>
                      </a:endParaRPr>
                    </a:p>
                    <a:p>
                      <a:pPr>
                        <a:defRPr/>
                      </a:pPr>
                      <a:endParaRPr lang="ru-RU">
                        <a:solidFill>
                          <a:srgbClr val="7030A0"/>
                        </a:solidFill>
                        <a:latin typeface="Arial Black"/>
                      </a:endParaRPr>
                    </a:p>
                    <a:p>
                      <a:pPr>
                        <a:defRPr/>
                      </a:pPr>
                      <a:r>
                        <a:rPr lang="ru-RU">
                          <a:solidFill>
                            <a:srgbClr val="7030A0"/>
                          </a:solidFill>
                          <a:latin typeface="Arial Black"/>
                        </a:rPr>
                        <a:t>06.09.2024</a:t>
                      </a:r>
                      <a:endParaRPr/>
                    </a:p>
                    <a:p>
                      <a:pPr>
                        <a:defRPr/>
                      </a:pPr>
                      <a:endParaRPr lang="ru-RU">
                        <a:solidFill>
                          <a:srgbClr val="7030A0"/>
                        </a:solidFill>
                        <a:latin typeface="Arial Black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defRPr/>
                      </a:pPr>
                      <a:endParaRPr lang="ru-RU">
                        <a:solidFill>
                          <a:srgbClr val="7030A0"/>
                        </a:solidFill>
                        <a:latin typeface="Arial Black"/>
                      </a:endParaRPr>
                    </a:p>
                    <a:p>
                      <a:pPr>
                        <a:defRPr/>
                      </a:pPr>
                      <a:endParaRPr lang="ru-RU">
                        <a:solidFill>
                          <a:srgbClr val="7030A0"/>
                        </a:solidFill>
                        <a:latin typeface="Arial Black"/>
                      </a:endParaRPr>
                    </a:p>
                    <a:p>
                      <a:pPr>
                        <a:defRPr/>
                      </a:pPr>
                      <a:endParaRPr lang="ru-RU">
                        <a:solidFill>
                          <a:srgbClr val="7030A0"/>
                        </a:solidFill>
                        <a:latin typeface="Arial Black"/>
                      </a:endParaRPr>
                    </a:p>
                    <a:p>
                      <a:pPr>
                        <a:defRPr/>
                      </a:pPr>
                      <a:r>
                        <a:rPr lang="ru-RU">
                          <a:solidFill>
                            <a:srgbClr val="7030A0"/>
                          </a:solidFill>
                          <a:latin typeface="Arial Black"/>
                        </a:rPr>
                        <a:t>16:00-18:00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defRPr/>
                      </a:pPr>
                      <a:endParaRPr lang="ru-RU">
                        <a:solidFill>
                          <a:srgbClr val="7030A0"/>
                        </a:solidFill>
                        <a:latin typeface="Arial Black"/>
                      </a:endParaRPr>
                    </a:p>
                    <a:p>
                      <a:pPr>
                        <a:defRPr/>
                      </a:pPr>
                      <a:endParaRPr lang="ru-RU">
                        <a:solidFill>
                          <a:srgbClr val="7030A0"/>
                        </a:solidFill>
                        <a:latin typeface="Arial Black"/>
                      </a:endParaRPr>
                    </a:p>
                    <a:p>
                      <a:pPr algn="ctr">
                        <a:defRPr/>
                      </a:pPr>
                      <a:r>
                        <a:rPr lang="ru-RU">
                          <a:solidFill>
                            <a:srgbClr val="7030A0"/>
                          </a:solidFill>
                          <a:latin typeface="Arial Black"/>
                        </a:rPr>
                        <a:t>Ул.Горького д. 23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>
                        <a:solidFill>
                          <a:srgbClr val="7030A0"/>
                        </a:solidFill>
                        <a:latin typeface="Arial Black"/>
                      </a:endParaRPr>
                    </a:p>
                    <a:p>
                      <a:pPr algn="ctr">
                        <a:defRPr/>
                      </a:pPr>
                      <a:r>
                        <a:rPr lang="ru-RU">
                          <a:solidFill>
                            <a:srgbClr val="7030A0"/>
                          </a:solidFill>
                          <a:latin typeface="Arial Black"/>
                        </a:rPr>
                        <a:t>Ауд. 409</a:t>
                      </a:r>
                      <a:endParaRPr/>
                    </a:p>
                    <a:p>
                      <a:pPr>
                        <a:defRPr/>
                      </a:pPr>
                      <a:endParaRPr lang="ru-RU">
                        <a:solidFill>
                          <a:srgbClr val="7030A0"/>
                        </a:solidFill>
                        <a:latin typeface="Arial Black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60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>
                          <a:solidFill>
                            <a:srgbClr val="7030A0"/>
                          </a:solidFill>
                          <a:latin typeface="Arial Black"/>
                        </a:rPr>
                        <a:t>Землеустройство и кадастры</a:t>
                      </a:r>
                      <a:endParaRPr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>
                        <a:solidFill>
                          <a:srgbClr val="7030A0"/>
                        </a:solidFill>
                        <a:latin typeface="Arial Black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>
                        <a:solidFill>
                          <a:srgbClr val="7030A0"/>
                        </a:solidFill>
                        <a:latin typeface="Arial Black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>
                        <a:solidFill>
                          <a:srgbClr val="7030A0"/>
                        </a:solidFill>
                        <a:latin typeface="Arial Blac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29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>
                          <a:solidFill>
                            <a:srgbClr val="7030A0"/>
                          </a:solidFill>
                          <a:latin typeface="Arial Black"/>
                        </a:rPr>
                        <a:t>Сервис</a:t>
                      </a:r>
                      <a:endParaRPr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>
                        <a:solidFill>
                          <a:srgbClr val="7030A0"/>
                        </a:solidFill>
                        <a:latin typeface="Arial Black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>
                        <a:solidFill>
                          <a:srgbClr val="7030A0"/>
                        </a:solidFill>
                        <a:latin typeface="Arial Black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>
                        <a:solidFill>
                          <a:srgbClr val="7030A0"/>
                        </a:solidFill>
                        <a:latin typeface="Arial Blac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3575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dirty="0">
                          <a:solidFill>
                            <a:srgbClr val="7030A0"/>
                          </a:solidFill>
                          <a:latin typeface="Arial Black"/>
                        </a:rPr>
                        <a:t>География</a:t>
                      </a:r>
                      <a:endParaRPr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>
                        <a:solidFill>
                          <a:srgbClr val="7030A0"/>
                        </a:solidFill>
                        <a:latin typeface="Arial Black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>
                        <a:solidFill>
                          <a:srgbClr val="7030A0"/>
                        </a:solidFill>
                        <a:latin typeface="Arial Black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>
                        <a:solidFill>
                          <a:srgbClr val="7030A0"/>
                        </a:solidFill>
                        <a:latin typeface="Arial Blac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210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sp>
        <p:nvSpPr>
          <p:cNvPr id="20" name="Donut 19">
            <a:extLst>
              <a:ext uri="{FF2B5EF4-FFF2-40B4-BE49-F238E27FC236}">
                <a16:creationId xmlns:a16="http://schemas.microsoft.com/office/drawing/2014/main" id="{032EAE19-591D-A44F-9F16-1765F1096078}"/>
              </a:ext>
            </a:extLst>
          </p:cNvPr>
          <p:cNvSpPr/>
          <p:nvPr/>
        </p:nvSpPr>
        <p:spPr>
          <a:xfrm>
            <a:off x="521908" y="4527273"/>
            <a:ext cx="1979023" cy="1979023"/>
          </a:xfrm>
          <a:prstGeom prst="donut">
            <a:avLst>
              <a:gd name="adj" fmla="val 3650"/>
            </a:avLst>
          </a:prstGeom>
          <a:gradFill>
            <a:gsLst>
              <a:gs pos="0">
                <a:schemeClr val="accent1"/>
              </a:gs>
              <a:gs pos="50000">
                <a:srgbClr val="294F8F"/>
              </a:gs>
              <a:gs pos="99000">
                <a:srgbClr val="1CA59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Nunito Sans ExtraLight" pitchFamily="2" charset="77"/>
            </a:endParaRPr>
          </a:p>
        </p:txBody>
      </p:sp>
      <p:sp>
        <p:nvSpPr>
          <p:cNvPr id="32" name="Donut 31">
            <a:extLst>
              <a:ext uri="{FF2B5EF4-FFF2-40B4-BE49-F238E27FC236}">
                <a16:creationId xmlns:a16="http://schemas.microsoft.com/office/drawing/2014/main" id="{2DBCB84F-804A-3643-8D44-75312F83E723}"/>
              </a:ext>
            </a:extLst>
          </p:cNvPr>
          <p:cNvSpPr/>
          <p:nvPr/>
        </p:nvSpPr>
        <p:spPr>
          <a:xfrm>
            <a:off x="9674463" y="494259"/>
            <a:ext cx="1979023" cy="1979023"/>
          </a:xfrm>
          <a:prstGeom prst="donut">
            <a:avLst>
              <a:gd name="adj" fmla="val 3650"/>
            </a:avLst>
          </a:prstGeom>
          <a:gradFill>
            <a:gsLst>
              <a:gs pos="0">
                <a:schemeClr val="accent1"/>
              </a:gs>
              <a:gs pos="50000">
                <a:srgbClr val="294F8F"/>
              </a:gs>
              <a:gs pos="99000">
                <a:srgbClr val="1CA59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Nunito Sans ExtraLight" pitchFamily="2" charset="77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BA89879-9AAC-FB0E-DB69-8B5503C9B822}"/>
              </a:ext>
            </a:extLst>
          </p:cNvPr>
          <p:cNvGrpSpPr/>
          <p:nvPr/>
        </p:nvGrpSpPr>
        <p:grpSpPr>
          <a:xfrm>
            <a:off x="-39872" y="-510096"/>
            <a:ext cx="12299211" cy="1969066"/>
            <a:chOff x="-39872" y="-510096"/>
            <a:chExt cx="12299211" cy="1969066"/>
          </a:xfrm>
        </p:grpSpPr>
        <p:sp>
          <p:nvSpPr>
            <p:cNvPr id="7" name="Rectangle 51">
              <a:extLst>
                <a:ext uri="{FF2B5EF4-FFF2-40B4-BE49-F238E27FC236}">
                  <a16:creationId xmlns:a16="http://schemas.microsoft.com/office/drawing/2014/main" id="{CE839FA9-4041-FF59-9094-48F439142831}"/>
                </a:ext>
              </a:extLst>
            </p:cNvPr>
            <p:cNvSpPr/>
            <p:nvPr/>
          </p:nvSpPr>
          <p:spPr>
            <a:xfrm rot="5400000">
              <a:off x="5560131" y="-5733956"/>
              <a:ext cx="1071740" cy="12271745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50000">
                  <a:schemeClr val="accent2"/>
                </a:gs>
                <a:gs pos="99000">
                  <a:srgbClr val="7030A0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Nunito Sans ExtraLight" pitchFamily="2" charset="77"/>
              </a:endParaRPr>
            </a:p>
          </p:txBody>
        </p: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C0C41E62-44D2-3AE8-11CA-01F64EFD795E}"/>
                </a:ext>
              </a:extLst>
            </p:cNvPr>
            <p:cNvGrpSpPr/>
            <p:nvPr/>
          </p:nvGrpSpPr>
          <p:grpSpPr>
            <a:xfrm>
              <a:off x="521908" y="-510096"/>
              <a:ext cx="11737431" cy="1969066"/>
              <a:chOff x="521908" y="-510096"/>
              <a:chExt cx="11737431" cy="1969066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AC34C298-6644-F3B7-A0BF-6956AB3031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rcRect l="25621"/>
              <a:stretch/>
            </p:blipFill>
            <p:spPr>
              <a:xfrm>
                <a:off x="9655629" y="-510096"/>
                <a:ext cx="2603710" cy="1969066"/>
              </a:xfrm>
              <a:prstGeom prst="rect">
                <a:avLst/>
              </a:prstGeom>
            </p:spPr>
          </p:pic>
          <p:grpSp>
            <p:nvGrpSpPr>
              <p:cNvPr id="10" name="Группа 9">
                <a:extLst>
                  <a:ext uri="{FF2B5EF4-FFF2-40B4-BE49-F238E27FC236}">
                    <a16:creationId xmlns:a16="http://schemas.microsoft.com/office/drawing/2014/main" id="{AB1C0AEA-FE61-24A9-D5E5-5D5308EA5871}"/>
                  </a:ext>
                </a:extLst>
              </p:cNvPr>
              <p:cNvGrpSpPr/>
              <p:nvPr/>
            </p:nvGrpSpPr>
            <p:grpSpPr>
              <a:xfrm>
                <a:off x="521908" y="-69637"/>
                <a:ext cx="9658873" cy="1461382"/>
                <a:chOff x="521908" y="-69637"/>
                <a:chExt cx="9658873" cy="1461382"/>
              </a:xfrm>
            </p:grpSpPr>
            <p:sp>
              <p:nvSpPr>
                <p:cNvPr id="11" name="Номер слайда 2">
                  <a:extLst>
                    <a:ext uri="{FF2B5EF4-FFF2-40B4-BE49-F238E27FC236}">
                      <a16:creationId xmlns:a16="http://schemas.microsoft.com/office/drawing/2014/main" id="{3932D8FF-876F-2F24-EB7F-61F8AECBBEF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-69637"/>
                  <a:ext cx="3478911" cy="276999"/>
                </a:xfrm>
                <a:prstGeom prst="rect">
                  <a:avLst/>
                </a:prstGeom>
              </p:spPr>
              <p:txBody>
                <a:bodyPr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5400" b="1" dirty="0" smtClean="0">
                      <a:solidFill>
                        <a:schemeClr val="bg1">
                          <a:lumMod val="65000"/>
                        </a:schemeClr>
                      </a:solidFill>
                      <a:latin typeface="Commissioner ExtraBold" pitchFamily="2" charset="0"/>
                      <a:cs typeface="Arial" panose="020B0604020202020204" pitchFamily="34" charset="0"/>
                    </a:rPr>
                    <a:t>12</a:t>
                  </a:r>
                  <a:endParaRPr lang="ru-RU" sz="5400" b="1" dirty="0">
                    <a:solidFill>
                      <a:schemeClr val="bg1">
                        <a:lumMod val="65000"/>
                      </a:schemeClr>
                    </a:solidFill>
                    <a:latin typeface="Commissioner ExtraBold" pitchFamily="2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" name="Заголовок 1">
                  <a:extLst>
                    <a:ext uri="{FF2B5EF4-FFF2-40B4-BE49-F238E27FC236}">
                      <a16:creationId xmlns:a16="http://schemas.microsoft.com/office/drawing/2014/main" id="{FA4F1DC5-A499-C8B5-095D-63BEBD5956E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304181"/>
                  <a:ext cx="9658873" cy="1087564"/>
                </a:xfrm>
                <a:prstGeom prst="rect">
                  <a:avLst/>
                </a:prstGeom>
                <a:effectLst>
                  <a:outerShdw sx="1000" sy="1000" algn="ctr" rotWithShape="0">
                    <a:schemeClr val="bg1"/>
                  </a:outerShdw>
                </a:effectLst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ru-RU" sz="2000" dirty="0" smtClean="0">
                      <a:solidFill>
                        <a:schemeClr val="bg1"/>
                      </a:solidFill>
                      <a:latin typeface="Commissioner ExtraBold" pitchFamily="2" charset="0"/>
                    </a:rPr>
                    <a:t>ОНК «Институт медицины и наук о жизни»</a:t>
                  </a:r>
                  <a:br>
                    <a:rPr lang="ru-RU" sz="2000" dirty="0" smtClean="0">
                      <a:solidFill>
                        <a:schemeClr val="bg1"/>
                      </a:solidFill>
                      <a:latin typeface="Commissioner ExtraBold" pitchFamily="2" charset="0"/>
                    </a:rPr>
                  </a:br>
                  <a:r>
                    <a:rPr lang="ru-RU" sz="2000" dirty="0" smtClean="0">
                      <a:solidFill>
                        <a:schemeClr val="bg1"/>
                      </a:solidFill>
                      <a:latin typeface="Commissioner ExtraBold" pitchFamily="2" charset="0"/>
                    </a:rPr>
                    <a:t>Высшая школа живых систем</a:t>
                  </a:r>
                  <a:endParaRPr lang="ru-RU" sz="2000" dirty="0">
                    <a:solidFill>
                      <a:schemeClr val="bg1"/>
                    </a:solidFill>
                    <a:latin typeface="Commissioner ExtraBold" pitchFamily="2" charset="0"/>
                  </a:endParaRPr>
                </a:p>
              </p:txBody>
            </p:sp>
          </p:grpSp>
        </p:grpSp>
      </p:grp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FA4F1DC5-A499-C8B5-095D-63BEBD5956E8}"/>
              </a:ext>
            </a:extLst>
          </p:cNvPr>
          <p:cNvSpPr txBox="1">
            <a:spLocks/>
          </p:cNvSpPr>
          <p:nvPr/>
        </p:nvSpPr>
        <p:spPr>
          <a:xfrm>
            <a:off x="5834537" y="-64668"/>
            <a:ext cx="9658873" cy="1087564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Commissioner ExtraBold" pitchFamily="2" charset="0"/>
              </a:rPr>
              <a:t>Организационная встреча с первокурсниками 2024</a:t>
            </a:r>
            <a:endParaRPr lang="ru-RU" sz="2000" dirty="0">
              <a:solidFill>
                <a:schemeClr val="bg1"/>
              </a:solidFill>
              <a:latin typeface="Commissioner ExtraBold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2487" y="1272379"/>
            <a:ext cx="1152857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cs typeface="Times New Roman" panose="02020603050405020304" pitchFamily="18" charset="0"/>
              </a:rPr>
              <a:t>2 сентября </a:t>
            </a:r>
            <a:endParaRPr lang="en-US" sz="3600" b="1" dirty="0">
              <a:cs typeface="Times New Roman" panose="02020603050405020304" pitchFamily="18" charset="0"/>
            </a:endParaRPr>
          </a:p>
          <a:p>
            <a:r>
              <a:rPr lang="ru-RU" sz="3600" b="1" dirty="0">
                <a:cs typeface="Times New Roman" panose="02020603050405020304" pitchFamily="18" charset="0"/>
              </a:rPr>
              <a:t>в 11:30 </a:t>
            </a:r>
            <a:endParaRPr lang="en-US" sz="3600" b="1" dirty="0">
              <a:cs typeface="Times New Roman" panose="02020603050405020304" pitchFamily="18" charset="0"/>
            </a:endParaRPr>
          </a:p>
          <a:p>
            <a:r>
              <a:rPr lang="ru-RU" sz="3600" dirty="0">
                <a:cs typeface="Times New Roman" panose="02020603050405020304" pitchFamily="18" charset="0"/>
              </a:rPr>
              <a:t>состоится встреча первокурсников с дирекцией </a:t>
            </a:r>
            <a:endParaRPr lang="ru-RU" sz="3600" dirty="0" smtClean="0">
              <a:cs typeface="Times New Roman" panose="02020603050405020304" pitchFamily="18" charset="0"/>
            </a:endParaRPr>
          </a:p>
          <a:p>
            <a:r>
              <a:rPr lang="ru-RU" sz="3600" dirty="0" smtClean="0">
                <a:cs typeface="Times New Roman" panose="02020603050405020304" pitchFamily="18" charset="0"/>
              </a:rPr>
              <a:t>высшей </a:t>
            </a:r>
            <a:r>
              <a:rPr lang="ru-RU" sz="3600" dirty="0">
                <a:cs typeface="Times New Roman" panose="02020603050405020304" pitchFamily="18" charset="0"/>
              </a:rPr>
              <a:t>школы живых систем. </a:t>
            </a:r>
            <a:r>
              <a:rPr lang="en-US" sz="3600" dirty="0">
                <a:cs typeface="Times New Roman" panose="02020603050405020304" pitchFamily="18" charset="0"/>
              </a:rPr>
              <a:t/>
            </a:r>
            <a:br>
              <a:rPr lang="en-US" sz="3600" dirty="0">
                <a:cs typeface="Times New Roman" panose="02020603050405020304" pitchFamily="18" charset="0"/>
              </a:rPr>
            </a:br>
            <a:endParaRPr lang="en-US" sz="3600" dirty="0">
              <a:cs typeface="Times New Roman" panose="02020603050405020304" pitchFamily="18" charset="0"/>
            </a:endParaRPr>
          </a:p>
          <a:p>
            <a:endParaRPr lang="en-US" sz="3600" dirty="0">
              <a:cs typeface="Times New Roman" panose="02020603050405020304" pitchFamily="18" charset="0"/>
            </a:endParaRPr>
          </a:p>
          <a:p>
            <a:pPr algn="r"/>
            <a:r>
              <a:rPr lang="ru-RU" sz="3600" dirty="0">
                <a:cs typeface="Times New Roman" panose="02020603050405020304" pitchFamily="18" charset="0"/>
              </a:rPr>
              <a:t>Адрес: ул. Университетская, д. 2, аудитория 326 </a:t>
            </a:r>
            <a:endParaRPr lang="en-US" sz="3600" dirty="0">
              <a:cs typeface="Times New Roman" panose="02020603050405020304" pitchFamily="18" charset="0"/>
            </a:endParaRPr>
          </a:p>
          <a:p>
            <a:pPr algn="r"/>
            <a:r>
              <a:rPr lang="ru-RU" sz="3600" dirty="0">
                <a:cs typeface="Times New Roman" panose="02020603050405020304" pitchFamily="18" charset="0"/>
              </a:rPr>
              <a:t>(Актовый зал). </a:t>
            </a:r>
          </a:p>
        </p:txBody>
      </p:sp>
    </p:spTree>
    <p:extLst>
      <p:ext uri="{BB962C8B-B14F-4D97-AF65-F5344CB8AC3E}">
        <p14:creationId xmlns:p14="http://schemas.microsoft.com/office/powerpoint/2010/main" val="393892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BA89879-9AAC-FB0E-DB69-8B5503C9B822}"/>
              </a:ext>
            </a:extLst>
          </p:cNvPr>
          <p:cNvGrpSpPr/>
          <p:nvPr/>
        </p:nvGrpSpPr>
        <p:grpSpPr>
          <a:xfrm>
            <a:off x="0" y="-386271"/>
            <a:ext cx="12192001" cy="1969066"/>
            <a:chOff x="-39872" y="-510096"/>
            <a:chExt cx="12299211" cy="1969066"/>
          </a:xfrm>
        </p:grpSpPr>
        <p:sp>
          <p:nvSpPr>
            <p:cNvPr id="7" name="Rectangle 51">
              <a:extLst>
                <a:ext uri="{FF2B5EF4-FFF2-40B4-BE49-F238E27FC236}">
                  <a16:creationId xmlns:a16="http://schemas.microsoft.com/office/drawing/2014/main" id="{CE839FA9-4041-FF59-9094-48F439142831}"/>
                </a:ext>
              </a:extLst>
            </p:cNvPr>
            <p:cNvSpPr/>
            <p:nvPr/>
          </p:nvSpPr>
          <p:spPr>
            <a:xfrm rot="5400000">
              <a:off x="5560131" y="-5733956"/>
              <a:ext cx="1071740" cy="12271745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50000">
                  <a:schemeClr val="accent2"/>
                </a:gs>
                <a:gs pos="99000">
                  <a:srgbClr val="7030A0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Nunito Sans ExtraLight" pitchFamily="2" charset="77"/>
              </a:endParaRPr>
            </a:p>
          </p:txBody>
        </p: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C0C41E62-44D2-3AE8-11CA-01F64EFD795E}"/>
                </a:ext>
              </a:extLst>
            </p:cNvPr>
            <p:cNvGrpSpPr/>
            <p:nvPr/>
          </p:nvGrpSpPr>
          <p:grpSpPr>
            <a:xfrm>
              <a:off x="521908" y="-510096"/>
              <a:ext cx="11737431" cy="1969066"/>
              <a:chOff x="521908" y="-510096"/>
              <a:chExt cx="11737431" cy="1969066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AC34C298-6644-F3B7-A0BF-6956AB3031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rcRect l="25621"/>
              <a:stretch/>
            </p:blipFill>
            <p:spPr>
              <a:xfrm>
                <a:off x="9655629" y="-510096"/>
                <a:ext cx="2603710" cy="1969066"/>
              </a:xfrm>
              <a:prstGeom prst="rect">
                <a:avLst/>
              </a:prstGeom>
            </p:spPr>
          </p:pic>
          <p:grpSp>
            <p:nvGrpSpPr>
              <p:cNvPr id="10" name="Группа 9">
                <a:extLst>
                  <a:ext uri="{FF2B5EF4-FFF2-40B4-BE49-F238E27FC236}">
                    <a16:creationId xmlns:a16="http://schemas.microsoft.com/office/drawing/2014/main" id="{AB1C0AEA-FE61-24A9-D5E5-5D5308EA5871}"/>
                  </a:ext>
                </a:extLst>
              </p:cNvPr>
              <p:cNvGrpSpPr/>
              <p:nvPr/>
            </p:nvGrpSpPr>
            <p:grpSpPr>
              <a:xfrm>
                <a:off x="521908" y="-174410"/>
                <a:ext cx="9658873" cy="1464224"/>
                <a:chOff x="521908" y="-174410"/>
                <a:chExt cx="9658873" cy="1464224"/>
              </a:xfrm>
            </p:grpSpPr>
            <p:sp>
              <p:nvSpPr>
                <p:cNvPr id="11" name="Номер слайда 2">
                  <a:extLst>
                    <a:ext uri="{FF2B5EF4-FFF2-40B4-BE49-F238E27FC236}">
                      <a16:creationId xmlns:a16="http://schemas.microsoft.com/office/drawing/2014/main" id="{3932D8FF-876F-2F24-EB7F-61F8AECBBEF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-174410"/>
                  <a:ext cx="3478911" cy="276999"/>
                </a:xfrm>
                <a:prstGeom prst="rect">
                  <a:avLst/>
                </a:prstGeom>
              </p:spPr>
              <p:txBody>
                <a:bodyPr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5400" b="1" dirty="0" smtClean="0">
                      <a:solidFill>
                        <a:schemeClr val="bg1">
                          <a:lumMod val="65000"/>
                        </a:schemeClr>
                      </a:solidFill>
                      <a:latin typeface="Commissioner ExtraBold" pitchFamily="2" charset="0"/>
                      <a:cs typeface="Arial" panose="020B0604020202020204" pitchFamily="34" charset="0"/>
                    </a:rPr>
                    <a:t>13</a:t>
                  </a:r>
                  <a:endParaRPr lang="ru-RU" sz="5400" b="1" dirty="0">
                    <a:solidFill>
                      <a:schemeClr val="bg1">
                        <a:lumMod val="65000"/>
                      </a:schemeClr>
                    </a:solidFill>
                    <a:latin typeface="Commissioner ExtraBold" pitchFamily="2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" name="Заголовок 1">
                  <a:extLst>
                    <a:ext uri="{FF2B5EF4-FFF2-40B4-BE49-F238E27FC236}">
                      <a16:creationId xmlns:a16="http://schemas.microsoft.com/office/drawing/2014/main" id="{FA4F1DC5-A499-C8B5-095D-63BEBD5956E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202250"/>
                  <a:ext cx="9658873" cy="1087564"/>
                </a:xfrm>
                <a:prstGeom prst="rect">
                  <a:avLst/>
                </a:prstGeom>
                <a:effectLst>
                  <a:outerShdw sx="1000" sy="1000" algn="ctr" rotWithShape="0">
                    <a:schemeClr val="bg1"/>
                  </a:outerShdw>
                </a:effectLst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ru-RU" sz="2000" dirty="0" smtClean="0">
                      <a:solidFill>
                        <a:schemeClr val="bg1"/>
                      </a:solidFill>
                      <a:latin typeface="Commissioner ExtraBold" pitchFamily="2" charset="0"/>
                    </a:rPr>
                    <a:t>ОНК «Институт медицины и наук о жизни»</a:t>
                  </a:r>
                  <a:br>
                    <a:rPr lang="ru-RU" sz="2000" dirty="0" smtClean="0">
                      <a:solidFill>
                        <a:schemeClr val="bg1"/>
                      </a:solidFill>
                      <a:latin typeface="Commissioner ExtraBold" pitchFamily="2" charset="0"/>
                    </a:rPr>
                  </a:br>
                  <a:r>
                    <a:rPr lang="ru-RU" sz="2000" dirty="0" smtClean="0">
                      <a:solidFill>
                        <a:schemeClr val="bg1"/>
                      </a:solidFill>
                      <a:latin typeface="Commissioner ExtraBold" pitchFamily="2" charset="0"/>
                    </a:rPr>
                    <a:t>Высшая школа живых систем</a:t>
                  </a:r>
                  <a:endParaRPr lang="ru-RU" sz="2000" dirty="0">
                    <a:solidFill>
                      <a:schemeClr val="bg1"/>
                    </a:solidFill>
                    <a:latin typeface="Commissioner ExtraBold" pitchFamily="2" charset="0"/>
                  </a:endParaRPr>
                </a:p>
              </p:txBody>
            </p:sp>
          </p:grpSp>
        </p:grpSp>
      </p:grp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FA4F1DC5-A499-C8B5-095D-63BEBD5956E8}"/>
              </a:ext>
            </a:extLst>
          </p:cNvPr>
          <p:cNvSpPr txBox="1">
            <a:spLocks/>
          </p:cNvSpPr>
          <p:nvPr/>
        </p:nvSpPr>
        <p:spPr>
          <a:xfrm>
            <a:off x="5834537" y="61998"/>
            <a:ext cx="9658873" cy="1087564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Commissioner ExtraBold" pitchFamily="2" charset="0"/>
              </a:rPr>
              <a:t>Организационная встреча с первокурсниками 2024</a:t>
            </a:r>
            <a:endParaRPr lang="ru-RU" sz="2000" dirty="0">
              <a:solidFill>
                <a:schemeClr val="bg1"/>
              </a:solidFill>
              <a:latin typeface="Commissioner ExtraBold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848287"/>
            <a:ext cx="12164775" cy="47193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55" y="5044809"/>
            <a:ext cx="11678245" cy="17862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9225" y="5031843"/>
            <a:ext cx="1799163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85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sp>
        <p:nvSpPr>
          <p:cNvPr id="20" name="Donut 19">
            <a:extLst>
              <a:ext uri="{FF2B5EF4-FFF2-40B4-BE49-F238E27FC236}">
                <a16:creationId xmlns:a16="http://schemas.microsoft.com/office/drawing/2014/main" id="{032EAE19-591D-A44F-9F16-1765F1096078}"/>
              </a:ext>
            </a:extLst>
          </p:cNvPr>
          <p:cNvSpPr/>
          <p:nvPr/>
        </p:nvSpPr>
        <p:spPr>
          <a:xfrm>
            <a:off x="521908" y="4527273"/>
            <a:ext cx="1979023" cy="1979023"/>
          </a:xfrm>
          <a:prstGeom prst="donut">
            <a:avLst>
              <a:gd name="adj" fmla="val 3650"/>
            </a:avLst>
          </a:prstGeom>
          <a:gradFill>
            <a:gsLst>
              <a:gs pos="0">
                <a:schemeClr val="accent1"/>
              </a:gs>
              <a:gs pos="50000">
                <a:srgbClr val="294F8F"/>
              </a:gs>
              <a:gs pos="99000">
                <a:srgbClr val="1CA59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Nunito Sans ExtraLight" pitchFamily="2" charset="77"/>
            </a:endParaRPr>
          </a:p>
        </p:txBody>
      </p:sp>
      <p:sp>
        <p:nvSpPr>
          <p:cNvPr id="32" name="Donut 31">
            <a:extLst>
              <a:ext uri="{FF2B5EF4-FFF2-40B4-BE49-F238E27FC236}">
                <a16:creationId xmlns:a16="http://schemas.microsoft.com/office/drawing/2014/main" id="{2DBCB84F-804A-3643-8D44-75312F83E723}"/>
              </a:ext>
            </a:extLst>
          </p:cNvPr>
          <p:cNvSpPr/>
          <p:nvPr/>
        </p:nvSpPr>
        <p:spPr>
          <a:xfrm>
            <a:off x="9674463" y="494259"/>
            <a:ext cx="1979023" cy="1979023"/>
          </a:xfrm>
          <a:prstGeom prst="donut">
            <a:avLst>
              <a:gd name="adj" fmla="val 3650"/>
            </a:avLst>
          </a:prstGeom>
          <a:gradFill>
            <a:gsLst>
              <a:gs pos="0">
                <a:schemeClr val="accent1"/>
              </a:gs>
              <a:gs pos="50000">
                <a:srgbClr val="294F8F"/>
              </a:gs>
              <a:gs pos="99000">
                <a:srgbClr val="1CA59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Nunito Sans ExtraLight" pitchFamily="2" charset="77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BA89879-9AAC-FB0E-DB69-8B5503C9B822}"/>
              </a:ext>
            </a:extLst>
          </p:cNvPr>
          <p:cNvGrpSpPr/>
          <p:nvPr/>
        </p:nvGrpSpPr>
        <p:grpSpPr>
          <a:xfrm>
            <a:off x="-39872" y="-510096"/>
            <a:ext cx="12299211" cy="2044088"/>
            <a:chOff x="-39872" y="-510096"/>
            <a:chExt cx="12299211" cy="2044088"/>
          </a:xfrm>
        </p:grpSpPr>
        <p:sp>
          <p:nvSpPr>
            <p:cNvPr id="7" name="Rectangle 51">
              <a:extLst>
                <a:ext uri="{FF2B5EF4-FFF2-40B4-BE49-F238E27FC236}">
                  <a16:creationId xmlns:a16="http://schemas.microsoft.com/office/drawing/2014/main" id="{CE839FA9-4041-FF59-9094-48F439142831}"/>
                </a:ext>
              </a:extLst>
            </p:cNvPr>
            <p:cNvSpPr/>
            <p:nvPr/>
          </p:nvSpPr>
          <p:spPr>
            <a:xfrm rot="5400000">
              <a:off x="5560131" y="-5733956"/>
              <a:ext cx="1071740" cy="12271745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50000">
                  <a:schemeClr val="accent2"/>
                </a:gs>
                <a:gs pos="99000">
                  <a:srgbClr val="7030A0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Nunito Sans ExtraLight" pitchFamily="2" charset="77"/>
              </a:endParaRPr>
            </a:p>
          </p:txBody>
        </p: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C0C41E62-44D2-3AE8-11CA-01F64EFD795E}"/>
                </a:ext>
              </a:extLst>
            </p:cNvPr>
            <p:cNvGrpSpPr/>
            <p:nvPr/>
          </p:nvGrpSpPr>
          <p:grpSpPr>
            <a:xfrm>
              <a:off x="521908" y="-510096"/>
              <a:ext cx="11737431" cy="2044088"/>
              <a:chOff x="521908" y="-510096"/>
              <a:chExt cx="11737431" cy="2044088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AC34C298-6644-F3B7-A0BF-6956AB3031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rcRect l="25621"/>
              <a:stretch/>
            </p:blipFill>
            <p:spPr>
              <a:xfrm>
                <a:off x="9655629" y="-510096"/>
                <a:ext cx="2603710" cy="1969066"/>
              </a:xfrm>
              <a:prstGeom prst="rect">
                <a:avLst/>
              </a:prstGeom>
            </p:spPr>
          </p:pic>
          <p:grpSp>
            <p:nvGrpSpPr>
              <p:cNvPr id="10" name="Группа 9">
                <a:extLst>
                  <a:ext uri="{FF2B5EF4-FFF2-40B4-BE49-F238E27FC236}">
                    <a16:creationId xmlns:a16="http://schemas.microsoft.com/office/drawing/2014/main" id="{AB1C0AEA-FE61-24A9-D5E5-5D5308EA5871}"/>
                  </a:ext>
                </a:extLst>
              </p:cNvPr>
              <p:cNvGrpSpPr/>
              <p:nvPr/>
            </p:nvGrpSpPr>
            <p:grpSpPr>
              <a:xfrm>
                <a:off x="521908" y="-19037"/>
                <a:ext cx="9658873" cy="1553029"/>
                <a:chOff x="521908" y="-19037"/>
                <a:chExt cx="9658873" cy="1553029"/>
              </a:xfrm>
            </p:grpSpPr>
            <p:sp>
              <p:nvSpPr>
                <p:cNvPr id="11" name="Номер слайда 2">
                  <a:extLst>
                    <a:ext uri="{FF2B5EF4-FFF2-40B4-BE49-F238E27FC236}">
                      <a16:creationId xmlns:a16="http://schemas.microsoft.com/office/drawing/2014/main" id="{3932D8FF-876F-2F24-EB7F-61F8AECBBEF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-19037"/>
                  <a:ext cx="3478911" cy="276999"/>
                </a:xfrm>
                <a:prstGeom prst="rect">
                  <a:avLst/>
                </a:prstGeom>
              </p:spPr>
              <p:txBody>
                <a:bodyPr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5400" b="1" dirty="0" smtClean="0">
                      <a:solidFill>
                        <a:schemeClr val="bg1">
                          <a:lumMod val="65000"/>
                        </a:schemeClr>
                      </a:solidFill>
                      <a:latin typeface="Commissioner ExtraBold" pitchFamily="2" charset="0"/>
                      <a:cs typeface="Arial" panose="020B0604020202020204" pitchFamily="34" charset="0"/>
                    </a:rPr>
                    <a:t>14</a:t>
                  </a:r>
                  <a:endParaRPr lang="ru-RU" sz="5400" b="1" dirty="0">
                    <a:solidFill>
                      <a:schemeClr val="bg1">
                        <a:lumMod val="65000"/>
                      </a:schemeClr>
                    </a:solidFill>
                    <a:latin typeface="Commissioner ExtraBold" pitchFamily="2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" name="Заголовок 1">
                  <a:extLst>
                    <a:ext uri="{FF2B5EF4-FFF2-40B4-BE49-F238E27FC236}">
                      <a16:creationId xmlns:a16="http://schemas.microsoft.com/office/drawing/2014/main" id="{FA4F1DC5-A499-C8B5-095D-63BEBD5956E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446428"/>
                  <a:ext cx="9658873" cy="1087564"/>
                </a:xfrm>
                <a:prstGeom prst="rect">
                  <a:avLst/>
                </a:prstGeom>
                <a:effectLst>
                  <a:outerShdw sx="1000" sy="1000" algn="ctr" rotWithShape="0">
                    <a:schemeClr val="bg1"/>
                  </a:outerShdw>
                </a:effectLst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ru-RU" sz="2000" dirty="0" smtClean="0">
                      <a:solidFill>
                        <a:schemeClr val="bg1"/>
                      </a:solidFill>
                      <a:latin typeface="Commissioner ExtraBold" pitchFamily="2" charset="0"/>
                    </a:rPr>
                    <a:t>ОНК «Институт высоких технологий»</a:t>
                  </a:r>
                  <a:endParaRPr lang="ru-RU" sz="2000" dirty="0">
                    <a:solidFill>
                      <a:schemeClr val="bg1"/>
                    </a:solidFill>
                    <a:latin typeface="Commissioner ExtraBold" pitchFamily="2" charset="0"/>
                  </a:endParaRPr>
                </a:p>
              </p:txBody>
            </p:sp>
          </p:grpSp>
        </p:grpSp>
      </p:grp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FA4F1DC5-A499-C8B5-095D-63BEBD5956E8}"/>
              </a:ext>
            </a:extLst>
          </p:cNvPr>
          <p:cNvSpPr txBox="1">
            <a:spLocks/>
          </p:cNvSpPr>
          <p:nvPr/>
        </p:nvSpPr>
        <p:spPr>
          <a:xfrm>
            <a:off x="5834537" y="-5734"/>
            <a:ext cx="9658873" cy="1087564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bg1"/>
                </a:solidFill>
                <a:latin typeface="Commissioner ExtraBold" pitchFamily="2" charset="0"/>
              </a:rPr>
              <a:t>Организационная встреча с первокурсниками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B8B217-791F-49AA-BC43-0714A8410D80}"/>
              </a:ext>
            </a:extLst>
          </p:cNvPr>
          <p:cNvSpPr txBox="1"/>
          <p:nvPr/>
        </p:nvSpPr>
        <p:spPr>
          <a:xfrm>
            <a:off x="230737" y="1090416"/>
            <a:ext cx="76150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01.04.02 Прикладная математика и информатика (1ПМмаг)</a:t>
            </a:r>
          </a:p>
          <a:p>
            <a:r>
              <a:rPr lang="ru-RU" dirty="0"/>
              <a:t>02.04.03 </a:t>
            </a:r>
            <a:r>
              <a:rPr lang="ru-RU" dirty="0" err="1"/>
              <a:t>Матем</a:t>
            </a:r>
            <a:r>
              <a:rPr lang="ru-RU" dirty="0"/>
              <a:t>. обеспечение и администрирование инф. систем (1МОмаг)</a:t>
            </a:r>
          </a:p>
          <a:p>
            <a:r>
              <a:rPr lang="ru-RU" dirty="0"/>
              <a:t>11.04.02 Инфокоммуникационные технологии и системы связи (1ИКмаг)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33F304-656F-4142-9479-CB31C4645CBD}"/>
              </a:ext>
            </a:extLst>
          </p:cNvPr>
          <p:cNvSpPr txBox="1"/>
          <p:nvPr/>
        </p:nvSpPr>
        <p:spPr>
          <a:xfrm>
            <a:off x="8060502" y="2643031"/>
            <a:ext cx="177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03.04.02 Физика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BBCAB83-E753-4E50-8059-F5C070928E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737" y="2114374"/>
            <a:ext cx="1777859" cy="23779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AB90222-3EF5-4BAD-AA11-C0EA3B983A39}"/>
              </a:ext>
            </a:extLst>
          </p:cNvPr>
          <p:cNvSpPr txBox="1"/>
          <p:nvPr/>
        </p:nvSpPr>
        <p:spPr>
          <a:xfrm>
            <a:off x="2261363" y="2072459"/>
            <a:ext cx="4359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/>
              <a:t>Радута</a:t>
            </a:r>
            <a:r>
              <a:rPr lang="ru-RU" b="1" dirty="0"/>
              <a:t> Валерия Павловна</a:t>
            </a:r>
            <a:r>
              <a:rPr lang="en-US" b="1" dirty="0"/>
              <a:t>, </a:t>
            </a:r>
            <a:r>
              <a:rPr lang="ru-RU" b="1" dirty="0" err="1"/>
              <a:t>документовед</a:t>
            </a:r>
            <a:r>
              <a:rPr lang="ru-RU" dirty="0"/>
              <a:t/>
            </a:r>
            <a:br>
              <a:rPr lang="ru-RU" dirty="0"/>
            </a:br>
            <a:r>
              <a:rPr lang="ru-RU" dirty="0" err="1"/>
              <a:t>каб</a:t>
            </a:r>
            <a:r>
              <a:rPr lang="ru-RU" dirty="0"/>
              <a:t>. 404</a:t>
            </a:r>
            <a:r>
              <a:rPr lang="en-US" dirty="0"/>
              <a:t>, </a:t>
            </a:r>
            <a:r>
              <a:rPr lang="ru-RU" dirty="0"/>
              <a:t>корпус на А. Невского</a:t>
            </a:r>
            <a:r>
              <a:rPr lang="en-US" dirty="0"/>
              <a:t>, 14</a:t>
            </a:r>
            <a:endParaRPr lang="ru-RU" dirty="0"/>
          </a:p>
          <a:p>
            <a:r>
              <a:rPr lang="ru-RU" dirty="0"/>
              <a:t>Почта: </a:t>
            </a:r>
            <a:r>
              <a:rPr lang="en-US" dirty="0"/>
              <a:t>fizmat_bfu@mail.ru</a:t>
            </a:r>
          </a:p>
          <a:p>
            <a:r>
              <a:rPr lang="ru-RU" dirty="0"/>
              <a:t>Сообщения группы ВК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96EDB06-FC67-43B3-95A9-FE512B17F4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35" y="3272788"/>
            <a:ext cx="2218391" cy="2224935"/>
          </a:xfrm>
          <a:prstGeom prst="rect">
            <a:avLst/>
          </a:prstGeom>
        </p:spPr>
      </p:pic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A3CCBED7-6092-46FD-B846-33E67FFFF18D}"/>
              </a:ext>
            </a:extLst>
          </p:cNvPr>
          <p:cNvSpPr/>
          <p:nvPr/>
        </p:nvSpPr>
        <p:spPr>
          <a:xfrm>
            <a:off x="3013978" y="1262745"/>
            <a:ext cx="5819686" cy="4819829"/>
          </a:xfrm>
          <a:custGeom>
            <a:avLst/>
            <a:gdLst>
              <a:gd name="connsiteX0" fmla="*/ 0 w 5819686"/>
              <a:gd name="connsiteY0" fmla="*/ 4819829 h 4819829"/>
              <a:gd name="connsiteX1" fmla="*/ 1709158 w 5819686"/>
              <a:gd name="connsiteY1" fmla="*/ 4554909 h 4819829"/>
              <a:gd name="connsiteX2" fmla="*/ 2136448 w 5819686"/>
              <a:gd name="connsiteY2" fmla="*/ 3298677 h 4819829"/>
              <a:gd name="connsiteX3" fmla="*/ 2110811 w 5819686"/>
              <a:gd name="connsiteY3" fmla="*/ 2290273 h 4819829"/>
              <a:gd name="connsiteX4" fmla="*/ 3059394 w 5819686"/>
              <a:gd name="connsiteY4" fmla="*/ 1760434 h 4819829"/>
              <a:gd name="connsiteX5" fmla="*/ 4589091 w 5819686"/>
              <a:gd name="connsiteY5" fmla="*/ 1538243 h 4819829"/>
              <a:gd name="connsiteX6" fmla="*/ 5819686 w 5819686"/>
              <a:gd name="connsiteY6" fmla="*/ 0 h 4819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19686" h="4819829">
                <a:moveTo>
                  <a:pt x="0" y="4819829"/>
                </a:moveTo>
                <a:cubicBezTo>
                  <a:pt x="676541" y="4814131"/>
                  <a:pt x="1353083" y="4808434"/>
                  <a:pt x="1709158" y="4554909"/>
                </a:cubicBezTo>
                <a:cubicBezTo>
                  <a:pt x="2065233" y="4301384"/>
                  <a:pt x="2069506" y="3676116"/>
                  <a:pt x="2136448" y="3298677"/>
                </a:cubicBezTo>
                <a:cubicBezTo>
                  <a:pt x="2203390" y="2921238"/>
                  <a:pt x="1956987" y="2546647"/>
                  <a:pt x="2110811" y="2290273"/>
                </a:cubicBezTo>
                <a:cubicBezTo>
                  <a:pt x="2264635" y="2033899"/>
                  <a:pt x="2646347" y="1885772"/>
                  <a:pt x="3059394" y="1760434"/>
                </a:cubicBezTo>
                <a:cubicBezTo>
                  <a:pt x="3472441" y="1635096"/>
                  <a:pt x="4129042" y="1831649"/>
                  <a:pt x="4589091" y="1538243"/>
                </a:cubicBezTo>
                <a:cubicBezTo>
                  <a:pt x="5049140" y="1244837"/>
                  <a:pt x="5655892" y="205099"/>
                  <a:pt x="5819686" y="0"/>
                </a:cubicBezTo>
              </a:path>
            </a:pathLst>
          </a:cu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A8C3DA-5E48-4785-A047-4F66A3EF74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7265" y="3349283"/>
            <a:ext cx="2276475" cy="2286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D3E80EA-527F-4D57-B364-F2A51EF33E5B}"/>
              </a:ext>
            </a:extLst>
          </p:cNvPr>
          <p:cNvSpPr txBox="1"/>
          <p:nvPr/>
        </p:nvSpPr>
        <p:spPr>
          <a:xfrm>
            <a:off x="7813332" y="3269723"/>
            <a:ext cx="435939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Гриценко Кристина Александровна</a:t>
            </a:r>
            <a:r>
              <a:rPr lang="en-US" b="1" dirty="0"/>
              <a:t>, </a:t>
            </a:r>
            <a:endParaRPr lang="ru-RU" b="1" dirty="0"/>
          </a:p>
          <a:p>
            <a:r>
              <a:rPr lang="ru-RU" b="1" dirty="0"/>
              <a:t>директор ВШ</a:t>
            </a:r>
            <a:r>
              <a:rPr lang="ru-RU" dirty="0"/>
              <a:t/>
            </a:r>
            <a:br>
              <a:rPr lang="ru-RU" dirty="0"/>
            </a:br>
            <a:r>
              <a:rPr lang="ru-RU" dirty="0" err="1"/>
              <a:t>каб</a:t>
            </a:r>
            <a:r>
              <a:rPr lang="ru-RU" dirty="0"/>
              <a:t>. 406</a:t>
            </a:r>
            <a:r>
              <a:rPr lang="en-US" dirty="0"/>
              <a:t>, </a:t>
            </a:r>
            <a:r>
              <a:rPr lang="ru-RU" dirty="0"/>
              <a:t>корпус на Гайдара</a:t>
            </a:r>
            <a:r>
              <a:rPr lang="en-US" dirty="0"/>
              <a:t>, </a:t>
            </a:r>
            <a:r>
              <a:rPr lang="ru-RU" dirty="0"/>
              <a:t>6</a:t>
            </a:r>
          </a:p>
          <a:p>
            <a:r>
              <a:rPr lang="ru-RU" dirty="0"/>
              <a:t>Почта: </a:t>
            </a:r>
            <a:r>
              <a:rPr lang="en-US" dirty="0">
                <a:hlinkClick r:id="rId8"/>
              </a:rPr>
              <a:t>KByrka@kantiana.ru</a:t>
            </a:r>
            <a:r>
              <a:rPr lang="en-US" dirty="0"/>
              <a:t>; </a:t>
            </a:r>
            <a:r>
              <a:rPr lang="ru-RU" dirty="0"/>
              <a:t>ТГ </a:t>
            </a:r>
            <a:r>
              <a:rPr lang="en-US" dirty="0"/>
              <a:t>@</a:t>
            </a:r>
            <a:r>
              <a:rPr lang="en-US" dirty="0" err="1"/>
              <a:t>chris_phys</a:t>
            </a:r>
            <a:endParaRPr lang="en-US" dirty="0"/>
          </a:p>
          <a:p>
            <a:r>
              <a:rPr lang="ru-RU" dirty="0"/>
              <a:t>Тел.: +7-911-498-45-11</a:t>
            </a:r>
          </a:p>
          <a:p>
            <a:r>
              <a:rPr lang="ru-RU" dirty="0"/>
              <a:t>ТГ канал ВШ: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3681812-BB23-41E8-8729-A75A8913A8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4183" y="4652883"/>
            <a:ext cx="2120811" cy="209102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462E8A5-E3B1-4A71-BE06-401AC9B3D01D}"/>
              </a:ext>
            </a:extLst>
          </p:cNvPr>
          <p:cNvSpPr txBox="1"/>
          <p:nvPr/>
        </p:nvSpPr>
        <p:spPr>
          <a:xfrm>
            <a:off x="4993001" y="5786486"/>
            <a:ext cx="4882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Орг. встреча для физиков-магистров 3 сентября с 10 до 12 часов по адресу ул. Гайдара</a:t>
            </a:r>
            <a:r>
              <a:rPr lang="en-US" dirty="0"/>
              <a:t>,</a:t>
            </a:r>
            <a:r>
              <a:rPr lang="ru-RU" dirty="0"/>
              <a:t> 6</a:t>
            </a:r>
            <a:r>
              <a:rPr lang="en-US" dirty="0"/>
              <a:t>, </a:t>
            </a:r>
            <a:r>
              <a:rPr lang="ru-RU" dirty="0" err="1"/>
              <a:t>каб</a:t>
            </a:r>
            <a:r>
              <a:rPr lang="ru-RU" dirty="0"/>
              <a:t>. 201</a:t>
            </a:r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055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sp>
        <p:nvSpPr>
          <p:cNvPr id="20" name="Donut 19">
            <a:extLst>
              <a:ext uri="{FF2B5EF4-FFF2-40B4-BE49-F238E27FC236}">
                <a16:creationId xmlns:a16="http://schemas.microsoft.com/office/drawing/2014/main" id="{032EAE19-591D-A44F-9F16-1765F1096078}"/>
              </a:ext>
            </a:extLst>
          </p:cNvPr>
          <p:cNvSpPr/>
          <p:nvPr/>
        </p:nvSpPr>
        <p:spPr>
          <a:xfrm>
            <a:off x="521908" y="4527273"/>
            <a:ext cx="1979023" cy="1979023"/>
          </a:xfrm>
          <a:prstGeom prst="donut">
            <a:avLst>
              <a:gd name="adj" fmla="val 3650"/>
            </a:avLst>
          </a:prstGeom>
          <a:gradFill>
            <a:gsLst>
              <a:gs pos="0">
                <a:schemeClr val="accent1"/>
              </a:gs>
              <a:gs pos="50000">
                <a:srgbClr val="294F8F"/>
              </a:gs>
              <a:gs pos="99000">
                <a:srgbClr val="1CA59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Nunito Sans ExtraLight" pitchFamily="2" charset="77"/>
            </a:endParaRPr>
          </a:p>
        </p:txBody>
      </p:sp>
      <p:sp>
        <p:nvSpPr>
          <p:cNvPr id="32" name="Donut 31">
            <a:extLst>
              <a:ext uri="{FF2B5EF4-FFF2-40B4-BE49-F238E27FC236}">
                <a16:creationId xmlns:a16="http://schemas.microsoft.com/office/drawing/2014/main" id="{2DBCB84F-804A-3643-8D44-75312F83E723}"/>
              </a:ext>
            </a:extLst>
          </p:cNvPr>
          <p:cNvSpPr/>
          <p:nvPr/>
        </p:nvSpPr>
        <p:spPr>
          <a:xfrm>
            <a:off x="9674463" y="494259"/>
            <a:ext cx="1979023" cy="1979023"/>
          </a:xfrm>
          <a:prstGeom prst="donut">
            <a:avLst>
              <a:gd name="adj" fmla="val 3650"/>
            </a:avLst>
          </a:prstGeom>
          <a:gradFill>
            <a:gsLst>
              <a:gs pos="0">
                <a:schemeClr val="accent1"/>
              </a:gs>
              <a:gs pos="50000">
                <a:srgbClr val="294F8F"/>
              </a:gs>
              <a:gs pos="99000">
                <a:srgbClr val="1CA59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Nunito Sans ExtraLight" pitchFamily="2" charset="77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BA89879-9AAC-FB0E-DB69-8B5503C9B822}"/>
              </a:ext>
            </a:extLst>
          </p:cNvPr>
          <p:cNvGrpSpPr/>
          <p:nvPr/>
        </p:nvGrpSpPr>
        <p:grpSpPr>
          <a:xfrm>
            <a:off x="-39872" y="-510096"/>
            <a:ext cx="12299211" cy="2044088"/>
            <a:chOff x="-39872" y="-510096"/>
            <a:chExt cx="12299211" cy="2044088"/>
          </a:xfrm>
        </p:grpSpPr>
        <p:sp>
          <p:nvSpPr>
            <p:cNvPr id="7" name="Rectangle 51">
              <a:extLst>
                <a:ext uri="{FF2B5EF4-FFF2-40B4-BE49-F238E27FC236}">
                  <a16:creationId xmlns:a16="http://schemas.microsoft.com/office/drawing/2014/main" id="{CE839FA9-4041-FF59-9094-48F439142831}"/>
                </a:ext>
              </a:extLst>
            </p:cNvPr>
            <p:cNvSpPr/>
            <p:nvPr/>
          </p:nvSpPr>
          <p:spPr>
            <a:xfrm rot="5400000">
              <a:off x="5560131" y="-5733956"/>
              <a:ext cx="1071740" cy="12271745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50000">
                  <a:schemeClr val="accent2"/>
                </a:gs>
                <a:gs pos="99000">
                  <a:srgbClr val="7030A0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Nunito Sans ExtraLight" pitchFamily="2" charset="77"/>
              </a:endParaRPr>
            </a:p>
          </p:txBody>
        </p: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C0C41E62-44D2-3AE8-11CA-01F64EFD795E}"/>
                </a:ext>
              </a:extLst>
            </p:cNvPr>
            <p:cNvGrpSpPr/>
            <p:nvPr/>
          </p:nvGrpSpPr>
          <p:grpSpPr>
            <a:xfrm>
              <a:off x="521908" y="-510096"/>
              <a:ext cx="11737431" cy="2044088"/>
              <a:chOff x="521908" y="-510096"/>
              <a:chExt cx="11737431" cy="2044088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AC34C298-6644-F3B7-A0BF-6956AB3031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rcRect l="25621"/>
              <a:stretch/>
            </p:blipFill>
            <p:spPr>
              <a:xfrm>
                <a:off x="9655629" y="-510096"/>
                <a:ext cx="2603710" cy="1969066"/>
              </a:xfrm>
              <a:prstGeom prst="rect">
                <a:avLst/>
              </a:prstGeom>
            </p:spPr>
          </p:pic>
          <p:grpSp>
            <p:nvGrpSpPr>
              <p:cNvPr id="10" name="Группа 9">
                <a:extLst>
                  <a:ext uri="{FF2B5EF4-FFF2-40B4-BE49-F238E27FC236}">
                    <a16:creationId xmlns:a16="http://schemas.microsoft.com/office/drawing/2014/main" id="{AB1C0AEA-FE61-24A9-D5E5-5D5308EA5871}"/>
                  </a:ext>
                </a:extLst>
              </p:cNvPr>
              <p:cNvGrpSpPr/>
              <p:nvPr/>
            </p:nvGrpSpPr>
            <p:grpSpPr>
              <a:xfrm>
                <a:off x="521908" y="-19037"/>
                <a:ext cx="9658873" cy="1553029"/>
                <a:chOff x="521908" y="-19037"/>
                <a:chExt cx="9658873" cy="1553029"/>
              </a:xfrm>
            </p:grpSpPr>
            <p:sp>
              <p:nvSpPr>
                <p:cNvPr id="11" name="Номер слайда 2">
                  <a:extLst>
                    <a:ext uri="{FF2B5EF4-FFF2-40B4-BE49-F238E27FC236}">
                      <a16:creationId xmlns:a16="http://schemas.microsoft.com/office/drawing/2014/main" id="{3932D8FF-876F-2F24-EB7F-61F8AECBBEF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-19037"/>
                  <a:ext cx="3478911" cy="276999"/>
                </a:xfrm>
                <a:prstGeom prst="rect">
                  <a:avLst/>
                </a:prstGeom>
              </p:spPr>
              <p:txBody>
                <a:bodyPr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5400" b="1" dirty="0" smtClean="0">
                      <a:solidFill>
                        <a:schemeClr val="bg1">
                          <a:lumMod val="65000"/>
                        </a:schemeClr>
                      </a:solidFill>
                      <a:latin typeface="Commissioner ExtraBold" pitchFamily="2" charset="0"/>
                      <a:cs typeface="Arial" panose="020B0604020202020204" pitchFamily="34" charset="0"/>
                    </a:rPr>
                    <a:t>15</a:t>
                  </a:r>
                  <a:endParaRPr lang="ru-RU" sz="5400" b="1" dirty="0">
                    <a:solidFill>
                      <a:schemeClr val="bg1">
                        <a:lumMod val="65000"/>
                      </a:schemeClr>
                    </a:solidFill>
                    <a:latin typeface="Commissioner ExtraBold" pitchFamily="2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" name="Заголовок 1">
                  <a:extLst>
                    <a:ext uri="{FF2B5EF4-FFF2-40B4-BE49-F238E27FC236}">
                      <a16:creationId xmlns:a16="http://schemas.microsoft.com/office/drawing/2014/main" id="{FA4F1DC5-A499-C8B5-095D-63BEBD5956E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446428"/>
                  <a:ext cx="9658873" cy="1087564"/>
                </a:xfrm>
                <a:prstGeom prst="rect">
                  <a:avLst/>
                </a:prstGeom>
                <a:effectLst>
                  <a:outerShdw sx="1000" sy="1000" algn="ctr" rotWithShape="0">
                    <a:schemeClr val="bg1"/>
                  </a:outerShdw>
                </a:effectLst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ru-RU" sz="2000" dirty="0">
                      <a:solidFill>
                        <a:schemeClr val="bg1"/>
                      </a:solidFill>
                      <a:latin typeface="Commissioner ExtraBold" pitchFamily="2" charset="0"/>
                    </a:rPr>
                    <a:t>ОНК «Институт высоких технологий»</a:t>
                  </a:r>
                </a:p>
              </p:txBody>
            </p:sp>
          </p:grpSp>
        </p:grpSp>
      </p:grp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FA4F1DC5-A499-C8B5-095D-63BEBD5956E8}"/>
              </a:ext>
            </a:extLst>
          </p:cNvPr>
          <p:cNvSpPr txBox="1">
            <a:spLocks/>
          </p:cNvSpPr>
          <p:nvPr/>
        </p:nvSpPr>
        <p:spPr>
          <a:xfrm>
            <a:off x="5834537" y="-20435"/>
            <a:ext cx="9658873" cy="1087564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bg1"/>
                </a:solidFill>
                <a:latin typeface="Commissioner ExtraBold" pitchFamily="2" charset="0"/>
              </a:rPr>
              <a:t>Организационная встреча с первокурсниками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5C95CA-F244-49D8-8B72-26F01FCEFBD1}"/>
              </a:ext>
            </a:extLst>
          </p:cNvPr>
          <p:cNvSpPr txBox="1"/>
          <p:nvPr/>
        </p:nvSpPr>
        <p:spPr>
          <a:xfrm>
            <a:off x="435370" y="1091872"/>
            <a:ext cx="46628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08.04.01 Строительство</a:t>
            </a:r>
          </a:p>
          <a:p>
            <a:r>
              <a:rPr lang="ru-RU" dirty="0"/>
              <a:t>15.04.01 Машиностроение</a:t>
            </a:r>
          </a:p>
          <a:p>
            <a:r>
              <a:rPr lang="ru-RU" dirty="0"/>
              <a:t>23.04.01 Технология транспортных процессов</a:t>
            </a:r>
          </a:p>
          <a:p>
            <a:r>
              <a:rPr lang="ru-RU" dirty="0"/>
              <a:t>43.04.01 Сервис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63783A9-9521-42F2-90D0-2A08B67707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27" b="24170"/>
          <a:stretch/>
        </p:blipFill>
        <p:spPr>
          <a:xfrm>
            <a:off x="521908" y="2446286"/>
            <a:ext cx="2797679" cy="26150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F8561D7-CCC9-4F74-A9B9-1D6F541563DA}"/>
              </a:ext>
            </a:extLst>
          </p:cNvPr>
          <p:cNvSpPr txBox="1"/>
          <p:nvPr/>
        </p:nvSpPr>
        <p:spPr>
          <a:xfrm>
            <a:off x="3338421" y="2444601"/>
            <a:ext cx="60515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Сагателян</a:t>
            </a:r>
            <a:r>
              <a:rPr lang="ru-RU" dirty="0"/>
              <a:t> </a:t>
            </a:r>
            <a:r>
              <a:rPr lang="ru-RU" dirty="0" err="1"/>
              <a:t>Нарине</a:t>
            </a:r>
            <a:r>
              <a:rPr lang="ru-RU" dirty="0"/>
              <a:t> </a:t>
            </a:r>
            <a:r>
              <a:rPr lang="ru-RU" dirty="0" err="1"/>
              <a:t>Хореновна</a:t>
            </a:r>
            <a:r>
              <a:rPr lang="en-US" dirty="0"/>
              <a:t>,</a:t>
            </a:r>
            <a:r>
              <a:rPr lang="ru-RU" dirty="0"/>
              <a:t> руководитель обр. программ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err="1"/>
              <a:t>Каб</a:t>
            </a:r>
            <a:r>
              <a:rPr lang="ru-RU" dirty="0"/>
              <a:t>. 207</a:t>
            </a:r>
            <a:r>
              <a:rPr lang="en-US" dirty="0"/>
              <a:t>,</a:t>
            </a:r>
            <a:r>
              <a:rPr lang="ru-RU" dirty="0"/>
              <a:t> корпус на ул. Озерова</a:t>
            </a:r>
            <a:r>
              <a:rPr lang="en-US" dirty="0"/>
              <a:t>,</a:t>
            </a:r>
            <a:r>
              <a:rPr lang="ru-RU" dirty="0"/>
              <a:t> 57</a:t>
            </a:r>
          </a:p>
          <a:p>
            <a:r>
              <a:rPr lang="ru-RU" dirty="0"/>
              <a:t>ВК:</a:t>
            </a:r>
            <a:r>
              <a:rPr lang="en-US" dirty="0"/>
              <a:t> @</a:t>
            </a:r>
            <a:r>
              <a:rPr lang="en-US" dirty="0" err="1"/>
              <a:t>nsagatelyan</a:t>
            </a:r>
            <a:r>
              <a:rPr lang="ru-RU" dirty="0"/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F68FBF-4EB0-4B08-9FA5-4ACF8AEF16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0772" y="3753792"/>
            <a:ext cx="2466686" cy="248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0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BA89879-9AAC-FB0E-DB69-8B5503C9B822}"/>
              </a:ext>
            </a:extLst>
          </p:cNvPr>
          <p:cNvGrpSpPr/>
          <p:nvPr/>
        </p:nvGrpSpPr>
        <p:grpSpPr>
          <a:xfrm>
            <a:off x="-39872" y="-510096"/>
            <a:ext cx="12299211" cy="2044088"/>
            <a:chOff x="-39872" y="-510096"/>
            <a:chExt cx="12299211" cy="2044088"/>
          </a:xfrm>
        </p:grpSpPr>
        <p:sp>
          <p:nvSpPr>
            <p:cNvPr id="7" name="Rectangle 51">
              <a:extLst>
                <a:ext uri="{FF2B5EF4-FFF2-40B4-BE49-F238E27FC236}">
                  <a16:creationId xmlns:a16="http://schemas.microsoft.com/office/drawing/2014/main" id="{CE839FA9-4041-FF59-9094-48F439142831}"/>
                </a:ext>
              </a:extLst>
            </p:cNvPr>
            <p:cNvSpPr/>
            <p:nvPr/>
          </p:nvSpPr>
          <p:spPr>
            <a:xfrm rot="5400000">
              <a:off x="5560131" y="-5733956"/>
              <a:ext cx="1071740" cy="12271745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50000">
                  <a:schemeClr val="accent2"/>
                </a:gs>
                <a:gs pos="99000">
                  <a:srgbClr val="7030A0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Nunito Sans ExtraLight" pitchFamily="2" charset="77"/>
              </a:endParaRPr>
            </a:p>
          </p:txBody>
        </p: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C0C41E62-44D2-3AE8-11CA-01F64EFD795E}"/>
                </a:ext>
              </a:extLst>
            </p:cNvPr>
            <p:cNvGrpSpPr/>
            <p:nvPr/>
          </p:nvGrpSpPr>
          <p:grpSpPr>
            <a:xfrm>
              <a:off x="521908" y="-510096"/>
              <a:ext cx="11737431" cy="2044088"/>
              <a:chOff x="521908" y="-510096"/>
              <a:chExt cx="11737431" cy="2044088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AC34C298-6644-F3B7-A0BF-6956AB3031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rcRect l="25621"/>
              <a:stretch/>
            </p:blipFill>
            <p:spPr>
              <a:xfrm>
                <a:off x="9655629" y="-510096"/>
                <a:ext cx="2603710" cy="1969066"/>
              </a:xfrm>
              <a:prstGeom prst="rect">
                <a:avLst/>
              </a:prstGeom>
            </p:spPr>
          </p:pic>
          <p:grpSp>
            <p:nvGrpSpPr>
              <p:cNvPr id="10" name="Группа 9">
                <a:extLst>
                  <a:ext uri="{FF2B5EF4-FFF2-40B4-BE49-F238E27FC236}">
                    <a16:creationId xmlns:a16="http://schemas.microsoft.com/office/drawing/2014/main" id="{AB1C0AEA-FE61-24A9-D5E5-5D5308EA5871}"/>
                  </a:ext>
                </a:extLst>
              </p:cNvPr>
              <p:cNvGrpSpPr/>
              <p:nvPr/>
            </p:nvGrpSpPr>
            <p:grpSpPr>
              <a:xfrm>
                <a:off x="521908" y="-19037"/>
                <a:ext cx="9658873" cy="1553029"/>
                <a:chOff x="521908" y="-19037"/>
                <a:chExt cx="9658873" cy="1553029"/>
              </a:xfrm>
            </p:grpSpPr>
            <p:sp>
              <p:nvSpPr>
                <p:cNvPr id="11" name="Номер слайда 2">
                  <a:extLst>
                    <a:ext uri="{FF2B5EF4-FFF2-40B4-BE49-F238E27FC236}">
                      <a16:creationId xmlns:a16="http://schemas.microsoft.com/office/drawing/2014/main" id="{3932D8FF-876F-2F24-EB7F-61F8AECBBEF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-19037"/>
                  <a:ext cx="3478911" cy="276999"/>
                </a:xfrm>
                <a:prstGeom prst="rect">
                  <a:avLst/>
                </a:prstGeom>
              </p:spPr>
              <p:txBody>
                <a:bodyPr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5400" b="1" dirty="0" smtClean="0">
                      <a:solidFill>
                        <a:schemeClr val="bg1">
                          <a:lumMod val="65000"/>
                        </a:schemeClr>
                      </a:solidFill>
                      <a:latin typeface="Commissioner ExtraBold" pitchFamily="2" charset="0"/>
                      <a:cs typeface="Arial" panose="020B0604020202020204" pitchFamily="34" charset="0"/>
                    </a:rPr>
                    <a:t>16</a:t>
                  </a:r>
                  <a:endParaRPr lang="ru-RU" sz="5400" b="1" dirty="0">
                    <a:solidFill>
                      <a:schemeClr val="bg1">
                        <a:lumMod val="65000"/>
                      </a:schemeClr>
                    </a:solidFill>
                    <a:latin typeface="Commissioner ExtraBold" pitchFamily="2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" name="Заголовок 1">
                  <a:extLst>
                    <a:ext uri="{FF2B5EF4-FFF2-40B4-BE49-F238E27FC236}">
                      <a16:creationId xmlns:a16="http://schemas.microsoft.com/office/drawing/2014/main" id="{FA4F1DC5-A499-C8B5-095D-63BEBD5956E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446428"/>
                  <a:ext cx="9658873" cy="1087564"/>
                </a:xfrm>
                <a:prstGeom prst="rect">
                  <a:avLst/>
                </a:prstGeom>
                <a:effectLst>
                  <a:outerShdw sx="1000" sy="1000" algn="ctr" rotWithShape="0">
                    <a:schemeClr val="bg1"/>
                  </a:outerShdw>
                </a:effectLst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ru-RU" sz="2000" dirty="0">
                      <a:solidFill>
                        <a:schemeClr val="bg1"/>
                      </a:solidFill>
                      <a:latin typeface="Commissioner ExtraBold" pitchFamily="2" charset="0"/>
                    </a:rPr>
                    <a:t>ОНК </a:t>
                  </a:r>
                  <a:r>
                    <a:rPr lang="ru-RU" sz="2000" dirty="0" smtClean="0">
                      <a:solidFill>
                        <a:schemeClr val="bg1"/>
                      </a:solidFill>
                      <a:latin typeface="Commissioner ExtraBold" pitchFamily="2" charset="0"/>
                    </a:rPr>
                    <a:t>«Образования и гуманитарных наук»</a:t>
                  </a:r>
                  <a:endParaRPr lang="ru-RU" sz="2000" dirty="0">
                    <a:solidFill>
                      <a:schemeClr val="bg1"/>
                    </a:solidFill>
                    <a:latin typeface="Commissioner ExtraBold" pitchFamily="2" charset="0"/>
                  </a:endParaRPr>
                </a:p>
              </p:txBody>
            </p:sp>
          </p:grpSp>
        </p:grpSp>
      </p:grp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FA4F1DC5-A499-C8B5-095D-63BEBD5956E8}"/>
              </a:ext>
            </a:extLst>
          </p:cNvPr>
          <p:cNvSpPr txBox="1">
            <a:spLocks/>
          </p:cNvSpPr>
          <p:nvPr/>
        </p:nvSpPr>
        <p:spPr>
          <a:xfrm>
            <a:off x="5834537" y="0"/>
            <a:ext cx="9658873" cy="1087564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bg1"/>
                </a:solidFill>
                <a:latin typeface="Commissioner ExtraBold" pitchFamily="2" charset="0"/>
              </a:rPr>
              <a:t>Организационная встреча с первокурсниками 2024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1111"/>
            <a:ext cx="12192000" cy="586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5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sp>
        <p:nvSpPr>
          <p:cNvPr id="20" name="Donut 19">
            <a:extLst>
              <a:ext uri="{FF2B5EF4-FFF2-40B4-BE49-F238E27FC236}">
                <a16:creationId xmlns:a16="http://schemas.microsoft.com/office/drawing/2014/main" id="{032EAE19-591D-A44F-9F16-1765F1096078}"/>
              </a:ext>
            </a:extLst>
          </p:cNvPr>
          <p:cNvSpPr/>
          <p:nvPr/>
        </p:nvSpPr>
        <p:spPr>
          <a:xfrm>
            <a:off x="521908" y="4527273"/>
            <a:ext cx="1979023" cy="1979023"/>
          </a:xfrm>
          <a:prstGeom prst="donut">
            <a:avLst>
              <a:gd name="adj" fmla="val 3650"/>
            </a:avLst>
          </a:prstGeom>
          <a:gradFill>
            <a:gsLst>
              <a:gs pos="0">
                <a:schemeClr val="accent1"/>
              </a:gs>
              <a:gs pos="50000">
                <a:srgbClr val="294F8F"/>
              </a:gs>
              <a:gs pos="99000">
                <a:srgbClr val="1CA59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Nunito Sans ExtraLight" pitchFamily="2" charset="77"/>
            </a:endParaRPr>
          </a:p>
        </p:txBody>
      </p:sp>
      <p:sp>
        <p:nvSpPr>
          <p:cNvPr id="32" name="Donut 31">
            <a:extLst>
              <a:ext uri="{FF2B5EF4-FFF2-40B4-BE49-F238E27FC236}">
                <a16:creationId xmlns:a16="http://schemas.microsoft.com/office/drawing/2014/main" id="{2DBCB84F-804A-3643-8D44-75312F83E723}"/>
              </a:ext>
            </a:extLst>
          </p:cNvPr>
          <p:cNvSpPr/>
          <p:nvPr/>
        </p:nvSpPr>
        <p:spPr>
          <a:xfrm>
            <a:off x="9674463" y="494259"/>
            <a:ext cx="1979023" cy="1979023"/>
          </a:xfrm>
          <a:prstGeom prst="donut">
            <a:avLst>
              <a:gd name="adj" fmla="val 3650"/>
            </a:avLst>
          </a:prstGeom>
          <a:gradFill>
            <a:gsLst>
              <a:gs pos="0">
                <a:schemeClr val="accent1"/>
              </a:gs>
              <a:gs pos="50000">
                <a:srgbClr val="294F8F"/>
              </a:gs>
              <a:gs pos="99000">
                <a:srgbClr val="1CA59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Nunito Sans ExtraLight" pitchFamily="2" charset="77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BA89879-9AAC-FB0E-DB69-8B5503C9B822}"/>
              </a:ext>
            </a:extLst>
          </p:cNvPr>
          <p:cNvGrpSpPr/>
          <p:nvPr/>
        </p:nvGrpSpPr>
        <p:grpSpPr>
          <a:xfrm>
            <a:off x="-39872" y="-510096"/>
            <a:ext cx="12299211" cy="2044088"/>
            <a:chOff x="-39872" y="-510096"/>
            <a:chExt cx="12299211" cy="2044088"/>
          </a:xfrm>
        </p:grpSpPr>
        <p:sp>
          <p:nvSpPr>
            <p:cNvPr id="7" name="Rectangle 51">
              <a:extLst>
                <a:ext uri="{FF2B5EF4-FFF2-40B4-BE49-F238E27FC236}">
                  <a16:creationId xmlns:a16="http://schemas.microsoft.com/office/drawing/2014/main" id="{CE839FA9-4041-FF59-9094-48F439142831}"/>
                </a:ext>
              </a:extLst>
            </p:cNvPr>
            <p:cNvSpPr/>
            <p:nvPr/>
          </p:nvSpPr>
          <p:spPr>
            <a:xfrm rot="5400000">
              <a:off x="5560131" y="-5733956"/>
              <a:ext cx="1071740" cy="12271745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50000">
                  <a:schemeClr val="accent2"/>
                </a:gs>
                <a:gs pos="99000">
                  <a:srgbClr val="7030A0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Nunito Sans ExtraLight" pitchFamily="2" charset="77"/>
              </a:endParaRPr>
            </a:p>
          </p:txBody>
        </p: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C0C41E62-44D2-3AE8-11CA-01F64EFD795E}"/>
                </a:ext>
              </a:extLst>
            </p:cNvPr>
            <p:cNvGrpSpPr/>
            <p:nvPr/>
          </p:nvGrpSpPr>
          <p:grpSpPr>
            <a:xfrm>
              <a:off x="521908" y="-510096"/>
              <a:ext cx="11737431" cy="2044088"/>
              <a:chOff x="521908" y="-510096"/>
              <a:chExt cx="11737431" cy="2044088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AC34C298-6644-F3B7-A0BF-6956AB3031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rcRect l="25621"/>
              <a:stretch/>
            </p:blipFill>
            <p:spPr>
              <a:xfrm>
                <a:off x="9655629" y="-510096"/>
                <a:ext cx="2603710" cy="1969066"/>
              </a:xfrm>
              <a:prstGeom prst="rect">
                <a:avLst/>
              </a:prstGeom>
            </p:spPr>
          </p:pic>
          <p:grpSp>
            <p:nvGrpSpPr>
              <p:cNvPr id="10" name="Группа 9">
                <a:extLst>
                  <a:ext uri="{FF2B5EF4-FFF2-40B4-BE49-F238E27FC236}">
                    <a16:creationId xmlns:a16="http://schemas.microsoft.com/office/drawing/2014/main" id="{AB1C0AEA-FE61-24A9-D5E5-5D5308EA5871}"/>
                  </a:ext>
                </a:extLst>
              </p:cNvPr>
              <p:cNvGrpSpPr/>
              <p:nvPr/>
            </p:nvGrpSpPr>
            <p:grpSpPr>
              <a:xfrm>
                <a:off x="521908" y="-19037"/>
                <a:ext cx="9658873" cy="1553029"/>
                <a:chOff x="521908" y="-19037"/>
                <a:chExt cx="9658873" cy="1553029"/>
              </a:xfrm>
            </p:grpSpPr>
            <p:sp>
              <p:nvSpPr>
                <p:cNvPr id="11" name="Номер слайда 2">
                  <a:extLst>
                    <a:ext uri="{FF2B5EF4-FFF2-40B4-BE49-F238E27FC236}">
                      <a16:creationId xmlns:a16="http://schemas.microsoft.com/office/drawing/2014/main" id="{3932D8FF-876F-2F24-EB7F-61F8AECBBEF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-19037"/>
                  <a:ext cx="3478911" cy="276999"/>
                </a:xfrm>
                <a:prstGeom prst="rect">
                  <a:avLst/>
                </a:prstGeom>
              </p:spPr>
              <p:txBody>
                <a:bodyPr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5400" b="1" dirty="0" smtClean="0">
                      <a:solidFill>
                        <a:schemeClr val="bg1">
                          <a:lumMod val="65000"/>
                        </a:schemeClr>
                      </a:solidFill>
                      <a:latin typeface="Commissioner ExtraBold" pitchFamily="2" charset="0"/>
                      <a:cs typeface="Arial" panose="020B0604020202020204" pitchFamily="34" charset="0"/>
                    </a:rPr>
                    <a:t>17</a:t>
                  </a:r>
                  <a:endParaRPr lang="ru-RU" sz="5400" b="1" dirty="0">
                    <a:solidFill>
                      <a:schemeClr val="bg1">
                        <a:lumMod val="65000"/>
                      </a:schemeClr>
                    </a:solidFill>
                    <a:latin typeface="Commissioner ExtraBold" pitchFamily="2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" name="Заголовок 1">
                  <a:extLst>
                    <a:ext uri="{FF2B5EF4-FFF2-40B4-BE49-F238E27FC236}">
                      <a16:creationId xmlns:a16="http://schemas.microsoft.com/office/drawing/2014/main" id="{FA4F1DC5-A499-C8B5-095D-63BEBD5956E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446428"/>
                  <a:ext cx="9658873" cy="1087564"/>
                </a:xfrm>
                <a:prstGeom prst="rect">
                  <a:avLst/>
                </a:prstGeom>
                <a:effectLst>
                  <a:outerShdw sx="1000" sy="1000" algn="ctr" rotWithShape="0">
                    <a:schemeClr val="bg1"/>
                  </a:outerShdw>
                </a:effectLst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ru-RU" sz="2000" dirty="0">
                      <a:solidFill>
                        <a:schemeClr val="bg1"/>
                      </a:solidFill>
                      <a:latin typeface="Commissioner ExtraBold" pitchFamily="2" charset="0"/>
                    </a:rPr>
                    <a:t>ОНК </a:t>
                  </a:r>
                  <a:r>
                    <a:rPr lang="ru-RU" sz="2000" dirty="0" smtClean="0">
                      <a:solidFill>
                        <a:schemeClr val="bg1"/>
                      </a:solidFill>
                      <a:latin typeface="Commissioner ExtraBold" pitchFamily="2" charset="0"/>
                    </a:rPr>
                    <a:t>«Образования и гуманитарных наук»</a:t>
                  </a:r>
                  <a:endParaRPr lang="ru-RU" sz="2000" dirty="0">
                    <a:solidFill>
                      <a:schemeClr val="bg1"/>
                    </a:solidFill>
                    <a:latin typeface="Commissioner ExtraBold" pitchFamily="2" charset="0"/>
                  </a:endParaRPr>
                </a:p>
              </p:txBody>
            </p:sp>
          </p:grpSp>
        </p:grpSp>
      </p:grp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FA4F1DC5-A499-C8B5-095D-63BEBD5956E8}"/>
              </a:ext>
            </a:extLst>
          </p:cNvPr>
          <p:cNvSpPr txBox="1">
            <a:spLocks/>
          </p:cNvSpPr>
          <p:nvPr/>
        </p:nvSpPr>
        <p:spPr>
          <a:xfrm>
            <a:off x="5834537" y="0"/>
            <a:ext cx="9658873" cy="1087564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bg1"/>
                </a:solidFill>
                <a:latin typeface="Commissioner ExtraBold" pitchFamily="2" charset="0"/>
              </a:rPr>
              <a:t>Организационная встреча с первокурсниками 2024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83770"/>
            <a:ext cx="12192000" cy="449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3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67DCC92-F46A-4A90-50F5-DF4F282171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140"/>
          <a:stretch/>
        </p:blipFill>
        <p:spPr>
          <a:xfrm>
            <a:off x="-60683" y="-215900"/>
            <a:ext cx="12313365" cy="71228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F887A1-8C96-7241-BC1D-1EE3D181D4F9}"/>
              </a:ext>
            </a:extLst>
          </p:cNvPr>
          <p:cNvSpPr txBox="1"/>
          <p:nvPr/>
        </p:nvSpPr>
        <p:spPr>
          <a:xfrm>
            <a:off x="2968534" y="4785751"/>
            <a:ext cx="6146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FC221AA-33E7-F54B-A477-2253A19BF3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4717"/>
          <a:stretch/>
        </p:blipFill>
        <p:spPr>
          <a:xfrm>
            <a:off x="4368978" y="-564045"/>
            <a:ext cx="3345186" cy="2499473"/>
          </a:xfrm>
          <a:prstGeom prst="rect">
            <a:avLst/>
          </a:prstGeom>
        </p:spPr>
      </p:pic>
      <p:sp>
        <p:nvSpPr>
          <p:cNvPr id="15" name="Rectangle 31">
            <a:extLst>
              <a:ext uri="{FF2B5EF4-FFF2-40B4-BE49-F238E27FC236}">
                <a16:creationId xmlns:a16="http://schemas.microsoft.com/office/drawing/2014/main" id="{5AC55212-701C-E74A-9F1A-CEC0CABF21DA}"/>
              </a:ext>
            </a:extLst>
          </p:cNvPr>
          <p:cNvSpPr/>
          <p:nvPr/>
        </p:nvSpPr>
        <p:spPr>
          <a:xfrm>
            <a:off x="7239138" y="1519205"/>
            <a:ext cx="101246" cy="5002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185E3EC-7EDB-804A-B75D-2423F96FF5E8}"/>
              </a:ext>
            </a:extLst>
          </p:cNvPr>
          <p:cNvSpPr txBox="1">
            <a:spLocks/>
          </p:cNvSpPr>
          <p:nvPr/>
        </p:nvSpPr>
        <p:spPr>
          <a:xfrm>
            <a:off x="7826385" y="1935428"/>
            <a:ext cx="5000700" cy="302647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600"/>
              </a:spcBef>
            </a:pP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ea typeface="Fira Sans Light" panose="020B0403050000020004" pitchFamily="34" charset="0"/>
                <a:cs typeface="Arial" panose="020B0604020202020204" pitchFamily="34" charset="0"/>
              </a:rPr>
              <a:t>ФГАОУ ВО БФУ ИМ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ea typeface="Fira Sans Light" panose="020B0403050000020004" pitchFamily="34" charset="0"/>
                <a:cs typeface="Arial" panose="020B0604020202020204" pitchFamily="34" charset="0"/>
              </a:rPr>
              <a:t>. </a:t>
            </a: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ea typeface="Fira Sans Light" panose="020B0403050000020004" pitchFamily="34" charset="0"/>
                <a:cs typeface="Arial" panose="020B0604020202020204" pitchFamily="34" charset="0"/>
              </a:rPr>
              <a:t>КАНТА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ea typeface="Fira Sans Light" panose="020B04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54C8B5B9-1B90-B74C-8A61-D9078B273311}"/>
              </a:ext>
            </a:extLst>
          </p:cNvPr>
          <p:cNvSpPr txBox="1">
            <a:spLocks/>
          </p:cNvSpPr>
          <p:nvPr/>
        </p:nvSpPr>
        <p:spPr>
          <a:xfrm>
            <a:off x="7826385" y="2945877"/>
            <a:ext cx="4855303" cy="636072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600"/>
              </a:spcBef>
            </a:pP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ea typeface="Fira Sans Light" panose="020B0403050000020004" pitchFamily="34" charset="0"/>
                <a:cs typeface="Arial" panose="020B0604020202020204" pitchFamily="34" charset="0"/>
              </a:rPr>
              <a:t>236041, РОССИЯ, КАЛИНИНГРАД,</a:t>
            </a:r>
          </a:p>
          <a:p>
            <a:pPr algn="l">
              <a:lnSpc>
                <a:spcPts val="2000"/>
              </a:lnSpc>
              <a:spcBef>
                <a:spcPts val="600"/>
              </a:spcBef>
            </a:pP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ea typeface="Fira Sans Light" panose="020B0403050000020004" pitchFamily="34" charset="0"/>
                <a:cs typeface="Arial" panose="020B0604020202020204" pitchFamily="34" charset="0"/>
              </a:rPr>
              <a:t>УЛ. АЛЕКСАНДРА НЕВСКОГО, 14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ea typeface="Fira Sans Light" panose="020B04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8CB9B84A-C134-3848-8A73-3D276B2DE985}"/>
              </a:ext>
            </a:extLst>
          </p:cNvPr>
          <p:cNvSpPr txBox="1">
            <a:spLocks/>
          </p:cNvSpPr>
          <p:nvPr/>
        </p:nvSpPr>
        <p:spPr>
          <a:xfrm>
            <a:off x="7826385" y="4413537"/>
            <a:ext cx="2930157" cy="302647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600"/>
              </a:spcBef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ea typeface="Fira Sans Light" panose="020B0403050000020004" pitchFamily="34" charset="0"/>
                <a:cs typeface="Arial" panose="020B0604020202020204" pitchFamily="34" charset="0"/>
              </a:rPr>
              <a:t>POST@KANTIANA.RU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26C7F3FF-9E6F-1042-A316-A40CEC5A2288}"/>
              </a:ext>
            </a:extLst>
          </p:cNvPr>
          <p:cNvSpPr txBox="1">
            <a:spLocks/>
          </p:cNvSpPr>
          <p:nvPr/>
        </p:nvSpPr>
        <p:spPr>
          <a:xfrm>
            <a:off x="7826385" y="5481138"/>
            <a:ext cx="2930157" cy="302647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600"/>
              </a:spcBef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ea typeface="Fira Sans Light" panose="020B0403050000020004" pitchFamily="34" charset="0"/>
                <a:cs typeface="Arial" panose="020B0604020202020204" pitchFamily="34" charset="0"/>
              </a:rPr>
              <a:t>WWW.KANTIANA.RU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51FEC72D-0A2B-2F4C-A95E-978EDBF3AA87}"/>
              </a:ext>
            </a:extLst>
          </p:cNvPr>
          <p:cNvSpPr txBox="1">
            <a:spLocks/>
          </p:cNvSpPr>
          <p:nvPr/>
        </p:nvSpPr>
        <p:spPr>
          <a:xfrm>
            <a:off x="424151" y="2832822"/>
            <a:ext cx="8585993" cy="2387600"/>
          </a:xfrm>
          <a:prstGeom prst="rect">
            <a:avLst/>
          </a:prstGeom>
          <a:effectLst>
            <a:outerShdw dist="80464" dir="840094" algn="ctr" rotWithShape="0">
              <a:srgbClr val="252A57">
                <a:alpha val="72299"/>
              </a:srgbClr>
            </a:outerShdw>
          </a:effectLst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СПАСИБО </a:t>
            </a:r>
          </a:p>
          <a:p>
            <a:r>
              <a:rPr lang="ru-RU" sz="5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ЗА ВНИМАНИЕ</a:t>
            </a:r>
          </a:p>
          <a:p>
            <a:endParaRPr lang="ru-RU" sz="54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65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08" y="4365351"/>
            <a:ext cx="1794113" cy="1794113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4999384" y="1201420"/>
            <a:ext cx="7259955" cy="5198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2060"/>
                </a:solidFill>
                <a:latin typeface="Libre Franklin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Оформление и выдача документов:</a:t>
            </a:r>
            <a:endParaRPr lang="ru-RU" sz="1600" dirty="0">
              <a:solidFill>
                <a:srgbClr val="002060"/>
              </a:solidFill>
              <a:latin typeface="Libre Franklin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002060"/>
                </a:solidFill>
                <a:latin typeface="Libre Franklin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Справка студента (со 2 сентября, </a:t>
            </a:r>
            <a:r>
              <a:rPr lang="ru-RU" sz="1600" b="1" dirty="0">
                <a:solidFill>
                  <a:srgbClr val="002060"/>
                </a:solidFill>
                <a:latin typeface="Libre Franklin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корпоративная почта</a:t>
            </a:r>
            <a:r>
              <a:rPr lang="ru-RU" sz="1600" dirty="0">
                <a:solidFill>
                  <a:srgbClr val="002060"/>
                </a:solidFill>
                <a:latin typeface="Libre Franklin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)</a:t>
            </a:r>
            <a:endParaRPr lang="ru-RU" sz="1600" dirty="0">
              <a:solidFill>
                <a:srgbClr val="002060"/>
              </a:solidFill>
              <a:latin typeface="Libre Franklin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002060"/>
                </a:solidFill>
                <a:latin typeface="Libre Franklin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Выписки из приказов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002060"/>
                </a:solidFill>
                <a:latin typeface="Libre Franklin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Выписка об успеваемости студента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002060"/>
                </a:solidFill>
                <a:latin typeface="Libre Franklin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Копии лицензии и аккредитации вуза</a:t>
            </a:r>
            <a:endParaRPr lang="ru-RU" sz="1600" dirty="0">
              <a:solidFill>
                <a:srgbClr val="002060"/>
              </a:solidFill>
              <a:latin typeface="Libre Franklin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002060"/>
                </a:solidFill>
                <a:latin typeface="Libre Franklin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Студенческие билеты </a:t>
            </a:r>
            <a:r>
              <a:rPr lang="ru-RU" sz="1600" u="sng" dirty="0">
                <a:solidFill>
                  <a:srgbClr val="002060"/>
                </a:solidFill>
                <a:latin typeface="Libre Franklin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с 9 сентября 2024 по графику:</a:t>
            </a:r>
            <a:endParaRPr lang="ru-RU" altLang="en-US" sz="1200" b="1" dirty="0">
              <a:solidFill>
                <a:srgbClr val="002060"/>
              </a:solidFill>
              <a:latin typeface="Libre Franklin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  <a:p>
            <a:pPr indent="0">
              <a:lnSpc>
                <a:spcPct val="107000"/>
              </a:lnSpc>
              <a:buFont typeface="+mj-lt"/>
              <a:buNone/>
            </a:pPr>
            <a:r>
              <a:rPr lang="ru-RU" altLang="en-US" sz="1200" b="1" dirty="0">
                <a:solidFill>
                  <a:srgbClr val="002060"/>
                </a:solidFill>
                <a:latin typeface="Libre Franklin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https://kantiana.ru/news/vydacha-studencheskikh-dokumentov-magistratura-aspirantura-ordinatura/ </a:t>
            </a:r>
          </a:p>
          <a:p>
            <a:pPr indent="0">
              <a:lnSpc>
                <a:spcPct val="107000"/>
              </a:lnSpc>
              <a:buFont typeface="+mj-lt"/>
              <a:buNone/>
            </a:pPr>
            <a:endParaRPr lang="ru-RU" sz="1400" b="1" dirty="0">
              <a:solidFill>
                <a:srgbClr val="002060"/>
              </a:solidFill>
              <a:latin typeface="Libre Franklin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  <a:p>
            <a:pPr indent="0">
              <a:lnSpc>
                <a:spcPct val="107000"/>
              </a:lnSpc>
              <a:buFont typeface="+mj-lt"/>
              <a:buNone/>
            </a:pPr>
            <a:r>
              <a:rPr lang="ru-RU" sz="1400" b="1" dirty="0">
                <a:solidFill>
                  <a:srgbClr val="002060"/>
                </a:solidFill>
                <a:latin typeface="Libre Franklin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Аспиранты: по вопросам получения удостоверений - </a:t>
            </a:r>
            <a:r>
              <a:rPr lang="ru-RU" sz="1400" b="1" dirty="0" err="1">
                <a:solidFill>
                  <a:srgbClr val="002060"/>
                </a:solidFill>
                <a:latin typeface="Libre Franklin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каб</a:t>
            </a:r>
            <a:r>
              <a:rPr lang="ru-RU" sz="1400" b="1" dirty="0">
                <a:solidFill>
                  <a:srgbClr val="002060"/>
                </a:solidFill>
                <a:latin typeface="Libre Franklin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. 120 корпус 2.</a:t>
            </a:r>
          </a:p>
          <a:p>
            <a:pPr indent="0">
              <a:lnSpc>
                <a:spcPct val="107000"/>
              </a:lnSpc>
              <a:buFont typeface="+mj-lt"/>
              <a:buNone/>
            </a:pPr>
            <a:endParaRPr lang="ru-RU" sz="1600" b="1" dirty="0" smtClean="0">
              <a:solidFill>
                <a:srgbClr val="002060"/>
              </a:solidFill>
              <a:latin typeface="Libre Franklin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Libre Franklin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Издание приказов:</a:t>
            </a:r>
            <a:endParaRPr lang="ru-RU" sz="1600" dirty="0" smtClean="0">
              <a:solidFill>
                <a:srgbClr val="002060"/>
              </a:solidFill>
              <a:latin typeface="Libre Franklin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Libre Franklin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Об отчислении по собственному желанию </a:t>
            </a:r>
            <a:endParaRPr lang="ru-RU" sz="1600" dirty="0" smtClean="0">
              <a:solidFill>
                <a:srgbClr val="002060"/>
              </a:solidFill>
              <a:latin typeface="Libre Franklin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Libre Franklin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Об изменении фамилии/смене гражданства </a:t>
            </a:r>
            <a:endParaRPr lang="ru-RU" sz="1600" dirty="0" smtClean="0">
              <a:solidFill>
                <a:srgbClr val="002060"/>
              </a:solidFill>
              <a:latin typeface="Libre Franklin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Libre Franklin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Уход/Выход из академического отпуска </a:t>
            </a:r>
            <a:endParaRPr lang="ru-RU" sz="1600" dirty="0" smtClean="0">
              <a:solidFill>
                <a:srgbClr val="002060"/>
              </a:solidFill>
              <a:latin typeface="Libre Franklin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Libre Franklin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О предоставлении отпуска в связи с призывом ВС РФ </a:t>
            </a:r>
            <a:endParaRPr lang="ru-RU" sz="1600" dirty="0" smtClean="0">
              <a:solidFill>
                <a:srgbClr val="002060"/>
              </a:solidFill>
              <a:latin typeface="Libre Franklin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Libre Franklin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О предоставлении отпуска по беременности и родам </a:t>
            </a:r>
            <a:endParaRPr lang="ru-RU" sz="1600" dirty="0" smtClean="0">
              <a:solidFill>
                <a:srgbClr val="002060"/>
              </a:solidFill>
              <a:latin typeface="Libre Franklin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Libre Franklin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О предоставлении индивидуального графика и др. </a:t>
            </a:r>
          </a:p>
          <a:p>
            <a:pPr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Libre Franklin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Дополнительные соглашения к договорам на обучение</a:t>
            </a:r>
            <a:endParaRPr lang="ru-RU" altLang="en-US" sz="1600" dirty="0" smtClean="0">
              <a:solidFill>
                <a:srgbClr val="002060"/>
              </a:solidFill>
              <a:latin typeface="Libre Franklin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sp>
        <p:nvSpPr>
          <p:cNvPr id="20" name="Donut 19"/>
          <p:cNvSpPr/>
          <p:nvPr/>
        </p:nvSpPr>
        <p:spPr>
          <a:xfrm>
            <a:off x="1239431" y="4008874"/>
            <a:ext cx="2507069" cy="2507069"/>
          </a:xfrm>
          <a:prstGeom prst="donut">
            <a:avLst>
              <a:gd name="adj" fmla="val 3650"/>
            </a:avLst>
          </a:prstGeom>
          <a:gradFill>
            <a:gsLst>
              <a:gs pos="0">
                <a:schemeClr val="accent1"/>
              </a:gs>
              <a:gs pos="50000">
                <a:srgbClr val="294F8F"/>
              </a:gs>
              <a:gs pos="99000">
                <a:srgbClr val="1CA59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Nunito Sans ExtraLight" pitchFamily="2" charset="77"/>
            </a:endParaRPr>
          </a:p>
        </p:txBody>
      </p:sp>
      <p:sp>
        <p:nvSpPr>
          <p:cNvPr id="32" name="Donut 31"/>
          <p:cNvSpPr/>
          <p:nvPr/>
        </p:nvSpPr>
        <p:spPr>
          <a:xfrm>
            <a:off x="10356604" y="3771921"/>
            <a:ext cx="1902735" cy="1902735"/>
          </a:xfrm>
          <a:prstGeom prst="donut">
            <a:avLst>
              <a:gd name="adj" fmla="val 3650"/>
            </a:avLst>
          </a:prstGeom>
          <a:gradFill>
            <a:gsLst>
              <a:gs pos="0">
                <a:schemeClr val="accent1"/>
              </a:gs>
              <a:gs pos="50000">
                <a:srgbClr val="294F8F"/>
              </a:gs>
              <a:gs pos="99000">
                <a:srgbClr val="1CA59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Nunito Sans ExtraLight" pitchFamily="2" charset="77"/>
            </a:endParaRPr>
          </a:p>
        </p:txBody>
      </p:sp>
      <p:sp>
        <p:nvSpPr>
          <p:cNvPr id="21" name="Заголовок 1"/>
          <p:cNvSpPr txBox="1"/>
          <p:nvPr/>
        </p:nvSpPr>
        <p:spPr>
          <a:xfrm>
            <a:off x="4771390" y="-92075"/>
            <a:ext cx="10721975" cy="1087755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Commissioner ExtraBold" pitchFamily="2" charset="0"/>
              </a:rPr>
              <a:t>Организационная встреча с первокурсниками 2024</a:t>
            </a:r>
            <a:endParaRPr lang="ru-RU" sz="2000" dirty="0">
              <a:solidFill>
                <a:schemeClr val="bg1"/>
              </a:solidFill>
              <a:latin typeface="Commissioner ExtraBold" pitchFamily="2" charset="0"/>
            </a:endParaRPr>
          </a:p>
        </p:txBody>
      </p:sp>
      <p:sp>
        <p:nvSpPr>
          <p:cNvPr id="14" name="Текстовое поле 13"/>
          <p:cNvSpPr txBox="1"/>
          <p:nvPr/>
        </p:nvSpPr>
        <p:spPr>
          <a:xfrm>
            <a:off x="189865" y="1201420"/>
            <a:ext cx="4502150" cy="16897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Ул. А. Невского 14 (корпус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«физмата»), </a:t>
            </a:r>
            <a:endParaRPr lang="ru-RU" alt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каб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122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Режим работы:</a:t>
            </a:r>
            <a:endParaRPr lang="ru-RU" alt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Понедельник – четверг с 9:00 до 18:00</a:t>
            </a:r>
            <a:endParaRPr lang="ru-RU" alt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Пятница с 9:00 до 16:45</a:t>
            </a:r>
            <a:endParaRPr lang="ru-RU" alt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БЕЗ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ОБЕДА</a:t>
            </a:r>
            <a:endParaRPr lang="ru-RU" altLang="ru-RU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Почта: </a:t>
            </a:r>
            <a:r>
              <a:rPr lang="en-US" altLang="ru-RU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mfc@kantiana.ru</a:t>
            </a:r>
            <a:endParaRPr lang="en-US" altLang="ru-RU" b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тел: 8 (4012) 595 595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0BA89879-9AAC-FB0E-DB69-8B5503C9B822}"/>
              </a:ext>
            </a:extLst>
          </p:cNvPr>
          <p:cNvGrpSpPr/>
          <p:nvPr/>
        </p:nvGrpSpPr>
        <p:grpSpPr>
          <a:xfrm>
            <a:off x="-39872" y="-510096"/>
            <a:ext cx="12299211" cy="2044088"/>
            <a:chOff x="-39872" y="-510096"/>
            <a:chExt cx="12299211" cy="2044088"/>
          </a:xfrm>
        </p:grpSpPr>
        <p:sp>
          <p:nvSpPr>
            <p:cNvPr id="17" name="Rectangle 51">
              <a:extLst>
                <a:ext uri="{FF2B5EF4-FFF2-40B4-BE49-F238E27FC236}">
                  <a16:creationId xmlns:a16="http://schemas.microsoft.com/office/drawing/2014/main" id="{CE839FA9-4041-FF59-9094-48F439142831}"/>
                </a:ext>
              </a:extLst>
            </p:cNvPr>
            <p:cNvSpPr/>
            <p:nvPr/>
          </p:nvSpPr>
          <p:spPr>
            <a:xfrm rot="5400000">
              <a:off x="5560131" y="-5733956"/>
              <a:ext cx="1071740" cy="12271745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50000">
                  <a:schemeClr val="accent2"/>
                </a:gs>
                <a:gs pos="99000">
                  <a:srgbClr val="7030A0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Nunito Sans ExtraLight" pitchFamily="2" charset="77"/>
              </a:endParaRP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C0C41E62-44D2-3AE8-11CA-01F64EFD795E}"/>
                </a:ext>
              </a:extLst>
            </p:cNvPr>
            <p:cNvGrpSpPr/>
            <p:nvPr/>
          </p:nvGrpSpPr>
          <p:grpSpPr>
            <a:xfrm>
              <a:off x="521908" y="-510096"/>
              <a:ext cx="11737431" cy="2044088"/>
              <a:chOff x="521908" y="-510096"/>
              <a:chExt cx="11737431" cy="2044088"/>
            </a:xfrm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AC34C298-6644-F3B7-A0BF-6956AB3031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l="25621"/>
              <a:stretch/>
            </p:blipFill>
            <p:spPr>
              <a:xfrm>
                <a:off x="9655629" y="-510096"/>
                <a:ext cx="2603710" cy="1969066"/>
              </a:xfrm>
              <a:prstGeom prst="rect">
                <a:avLst/>
              </a:prstGeom>
            </p:spPr>
          </p:pic>
          <p:grpSp>
            <p:nvGrpSpPr>
              <p:cNvPr id="22" name="Группа 21">
                <a:extLst>
                  <a:ext uri="{FF2B5EF4-FFF2-40B4-BE49-F238E27FC236}">
                    <a16:creationId xmlns:a16="http://schemas.microsoft.com/office/drawing/2014/main" id="{AB1C0AEA-FE61-24A9-D5E5-5D5308EA5871}"/>
                  </a:ext>
                </a:extLst>
              </p:cNvPr>
              <p:cNvGrpSpPr/>
              <p:nvPr/>
            </p:nvGrpSpPr>
            <p:grpSpPr>
              <a:xfrm>
                <a:off x="521908" y="-19037"/>
                <a:ext cx="9658873" cy="1553029"/>
                <a:chOff x="521908" y="-19037"/>
                <a:chExt cx="9658873" cy="1553029"/>
              </a:xfrm>
            </p:grpSpPr>
            <p:sp>
              <p:nvSpPr>
                <p:cNvPr id="23" name="Номер слайда 2">
                  <a:extLst>
                    <a:ext uri="{FF2B5EF4-FFF2-40B4-BE49-F238E27FC236}">
                      <a16:creationId xmlns:a16="http://schemas.microsoft.com/office/drawing/2014/main" id="{3932D8FF-876F-2F24-EB7F-61F8AECBBEF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-19037"/>
                  <a:ext cx="3478911" cy="276999"/>
                </a:xfrm>
                <a:prstGeom prst="rect">
                  <a:avLst/>
                </a:prstGeom>
              </p:spPr>
              <p:txBody>
                <a:bodyPr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5400" b="1" dirty="0" smtClean="0">
                      <a:solidFill>
                        <a:schemeClr val="bg1">
                          <a:lumMod val="65000"/>
                        </a:schemeClr>
                      </a:solidFill>
                      <a:latin typeface="Commissioner ExtraBold" pitchFamily="2" charset="0"/>
                      <a:cs typeface="Arial" panose="020B0604020202020204" pitchFamily="34" charset="0"/>
                    </a:rPr>
                    <a:t>1</a:t>
                  </a:r>
                  <a:endParaRPr lang="ru-RU" sz="5400" b="1" dirty="0">
                    <a:solidFill>
                      <a:schemeClr val="bg1">
                        <a:lumMod val="65000"/>
                      </a:schemeClr>
                    </a:solidFill>
                    <a:latin typeface="Commissioner ExtraBold" pitchFamily="2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Заголовок 1">
                  <a:extLst>
                    <a:ext uri="{FF2B5EF4-FFF2-40B4-BE49-F238E27FC236}">
                      <a16:creationId xmlns:a16="http://schemas.microsoft.com/office/drawing/2014/main" id="{FA4F1DC5-A499-C8B5-095D-63BEBD5956E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446428"/>
                  <a:ext cx="9658873" cy="1087564"/>
                </a:xfrm>
                <a:prstGeom prst="rect">
                  <a:avLst/>
                </a:prstGeom>
                <a:effectLst>
                  <a:outerShdw sx="1000" sy="1000" algn="ctr" rotWithShape="0">
                    <a:schemeClr val="bg1"/>
                  </a:outerShdw>
                </a:effectLst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ru-RU" sz="2000" dirty="0" smtClean="0">
                      <a:solidFill>
                        <a:schemeClr val="bg1"/>
                      </a:solidFill>
                      <a:latin typeface="Commissioner ExtraBold" pitchFamily="2" charset="0"/>
                    </a:rPr>
                    <a:t>МФЦ</a:t>
                  </a:r>
                  <a:endParaRPr lang="ru-RU" sz="2000" dirty="0">
                    <a:solidFill>
                      <a:schemeClr val="bg1"/>
                    </a:solidFill>
                    <a:latin typeface="Commissioner ExtraBold" pitchFamily="2" charset="0"/>
                  </a:endParaRPr>
                </a:p>
              </p:txBody>
            </p:sp>
          </p:grpSp>
        </p:grpSp>
      </p:grp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FA4F1DC5-A499-C8B5-095D-63BEBD5956E8}"/>
              </a:ext>
            </a:extLst>
          </p:cNvPr>
          <p:cNvSpPr txBox="1">
            <a:spLocks/>
          </p:cNvSpPr>
          <p:nvPr/>
        </p:nvSpPr>
        <p:spPr>
          <a:xfrm>
            <a:off x="5834537" y="-7633"/>
            <a:ext cx="9658873" cy="1087564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Commissioner ExtraBold" pitchFamily="2" charset="0"/>
              </a:rPr>
              <a:t>Организационная встреча с первокурсниками 2024</a:t>
            </a:r>
            <a:endParaRPr lang="ru-RU" sz="2000" dirty="0">
              <a:solidFill>
                <a:schemeClr val="bg1"/>
              </a:solidFill>
              <a:latin typeface="Commissioner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82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sp>
        <p:nvSpPr>
          <p:cNvPr id="20" name="Donut 19">
            <a:extLst>
              <a:ext uri="{FF2B5EF4-FFF2-40B4-BE49-F238E27FC236}">
                <a16:creationId xmlns:a16="http://schemas.microsoft.com/office/drawing/2014/main" id="{032EAE19-591D-A44F-9F16-1765F1096078}"/>
              </a:ext>
            </a:extLst>
          </p:cNvPr>
          <p:cNvSpPr/>
          <p:nvPr/>
        </p:nvSpPr>
        <p:spPr>
          <a:xfrm>
            <a:off x="521908" y="4527273"/>
            <a:ext cx="1979023" cy="1979023"/>
          </a:xfrm>
          <a:prstGeom prst="donut">
            <a:avLst>
              <a:gd name="adj" fmla="val 3650"/>
            </a:avLst>
          </a:prstGeom>
          <a:gradFill>
            <a:gsLst>
              <a:gs pos="0">
                <a:schemeClr val="accent1"/>
              </a:gs>
              <a:gs pos="50000">
                <a:srgbClr val="294F8F"/>
              </a:gs>
              <a:gs pos="99000">
                <a:srgbClr val="1CA59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Nunito Sans ExtraLight" pitchFamily="2" charset="77"/>
            </a:endParaRPr>
          </a:p>
        </p:txBody>
      </p:sp>
      <p:sp>
        <p:nvSpPr>
          <p:cNvPr id="32" name="Donut 31">
            <a:extLst>
              <a:ext uri="{FF2B5EF4-FFF2-40B4-BE49-F238E27FC236}">
                <a16:creationId xmlns:a16="http://schemas.microsoft.com/office/drawing/2014/main" id="{2DBCB84F-804A-3643-8D44-75312F83E723}"/>
              </a:ext>
            </a:extLst>
          </p:cNvPr>
          <p:cNvSpPr/>
          <p:nvPr/>
        </p:nvSpPr>
        <p:spPr>
          <a:xfrm>
            <a:off x="9674463" y="494259"/>
            <a:ext cx="1979023" cy="1979023"/>
          </a:xfrm>
          <a:prstGeom prst="donut">
            <a:avLst>
              <a:gd name="adj" fmla="val 3650"/>
            </a:avLst>
          </a:prstGeom>
          <a:gradFill>
            <a:gsLst>
              <a:gs pos="0">
                <a:schemeClr val="accent1"/>
              </a:gs>
              <a:gs pos="50000">
                <a:srgbClr val="294F8F"/>
              </a:gs>
              <a:gs pos="99000">
                <a:srgbClr val="1CA59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Nunito Sans ExtraLight" pitchFamily="2" charset="77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34C298-6644-F3B7-A0BF-6956AB3031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5621"/>
          <a:stretch/>
        </p:blipFill>
        <p:spPr>
          <a:xfrm>
            <a:off x="9655629" y="-510096"/>
            <a:ext cx="2603710" cy="1969066"/>
          </a:xfrm>
          <a:prstGeom prst="rect">
            <a:avLst/>
          </a:prstGeom>
        </p:spPr>
      </p:pic>
      <p:pic>
        <p:nvPicPr>
          <p:cNvPr id="15" name="Снимок экрана 2022-07-07 в 13.06.04.png" descr="Снимок экрана 2022-07-07 в 13.06.0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3232" y="2712062"/>
            <a:ext cx="11954933" cy="3964395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TextBox 26"/>
          <p:cNvSpPr txBox="1"/>
          <p:nvPr/>
        </p:nvSpPr>
        <p:spPr>
          <a:xfrm>
            <a:off x="67545" y="907532"/>
            <a:ext cx="12056912" cy="193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b="1" spc="-2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Arial"/>
                <a:cs typeface="Arial"/>
              </a:rPr>
              <a:t>Для </a:t>
            </a:r>
            <a:r>
              <a:rPr lang="ru-RU" b="1" spc="-2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Arial"/>
                <a:cs typeface="Arial"/>
              </a:rPr>
              <a:t>поступивших на 1 курс (прием заявлений очно в центре):</a:t>
            </a:r>
            <a:endParaRPr lang="ru-RU" b="1" spc="-2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ea typeface="Arial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spc="-2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Arial"/>
                <a:cs typeface="Arial"/>
              </a:rPr>
              <a:t>С </a:t>
            </a:r>
            <a:r>
              <a:rPr lang="ru-RU" b="1" spc="-20" dirty="0" smtClean="0">
                <a:solidFill>
                  <a:srgbClr val="FFC000"/>
                </a:solidFill>
                <a:latin typeface="Arial Black" panose="020B0A04020102020204" pitchFamily="34" charset="0"/>
                <a:ea typeface="Arial"/>
                <a:cs typeface="Arial"/>
              </a:rPr>
              <a:t>4 сентября </a:t>
            </a:r>
            <a:r>
              <a:rPr lang="ru-RU" b="1" spc="-20" dirty="0">
                <a:solidFill>
                  <a:srgbClr val="FFC000"/>
                </a:solidFill>
                <a:latin typeface="Arial Black" panose="020B0A04020102020204" pitchFamily="34" charset="0"/>
                <a:ea typeface="Arial"/>
                <a:cs typeface="Arial"/>
              </a:rPr>
              <a:t>по 30 ноября </a:t>
            </a:r>
            <a:r>
              <a:rPr lang="ru-RU" b="1" spc="-20" dirty="0" smtClean="0">
                <a:solidFill>
                  <a:srgbClr val="FFC000"/>
                </a:solidFill>
                <a:latin typeface="Arial Black" panose="020B0A04020102020204" pitchFamily="34" charset="0"/>
                <a:ea typeface="Arial"/>
                <a:cs typeface="Arial"/>
              </a:rPr>
              <a:t>осуществляется </a:t>
            </a:r>
            <a:r>
              <a:rPr lang="ru-RU" b="1" spc="-2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Arial"/>
                <a:cs typeface="Arial"/>
              </a:rPr>
              <a:t>прием заявлений на единовременную материальную поддержку по проезду от места жительства (</a:t>
            </a:r>
            <a:r>
              <a:rPr lang="ru-RU" b="1" spc="-2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Arial"/>
                <a:cs typeface="Arial"/>
              </a:rPr>
              <a:t>другие </a:t>
            </a:r>
            <a:r>
              <a:rPr lang="ru-RU" b="1" spc="-2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Arial"/>
                <a:cs typeface="Arial"/>
              </a:rPr>
              <a:t>регионы и страны) до Калининграда (до 10 000 рублей), обязательно наличие оригиналов билетов;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spc="-2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Arial"/>
                <a:cs typeface="Arial"/>
              </a:rPr>
              <a:t>С </a:t>
            </a:r>
            <a:r>
              <a:rPr lang="ru-RU" b="1" spc="-20" dirty="0">
                <a:solidFill>
                  <a:srgbClr val="FFC000"/>
                </a:solidFill>
                <a:latin typeface="Arial Black" panose="020B0A04020102020204" pitchFamily="34" charset="0"/>
                <a:ea typeface="Arial"/>
                <a:cs typeface="Arial"/>
              </a:rPr>
              <a:t>20 сентября </a:t>
            </a:r>
            <a:r>
              <a:rPr lang="ru-RU" b="1" spc="-2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Arial"/>
                <a:cs typeface="Arial"/>
              </a:rPr>
              <a:t>стартует прием заявлений на материальную поддержку </a:t>
            </a:r>
            <a:r>
              <a:rPr lang="ru-RU" b="1" spc="-2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Arial"/>
                <a:cs typeface="Arial"/>
              </a:rPr>
              <a:t>обучающимся, не обеспеченным </a:t>
            </a:r>
            <a:r>
              <a:rPr lang="ru-RU" b="1" spc="-2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Arial"/>
                <a:cs typeface="Arial"/>
              </a:rPr>
              <a:t>местом в </a:t>
            </a:r>
            <a:r>
              <a:rPr lang="ru-RU" b="1" spc="-2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Arial"/>
                <a:cs typeface="Arial"/>
              </a:rPr>
              <a:t>общежитии (6 000 рублей).*</a:t>
            </a:r>
          </a:p>
          <a:p>
            <a:r>
              <a:rPr lang="ru-RU" sz="1200" b="1" spc="-2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Arial"/>
                <a:cs typeface="Arial"/>
              </a:rPr>
              <a:t>     *Выплата по заявлению осуществляется 1 раз. Заявления принимаются </a:t>
            </a:r>
            <a:r>
              <a:rPr lang="ru-RU" sz="1200" b="1" u="sng" spc="-2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Arial"/>
                <a:cs typeface="Arial"/>
              </a:rPr>
              <a:t>с 20 по 30 число каждого месяца</a:t>
            </a:r>
            <a:r>
              <a:rPr lang="ru-RU" sz="1200" b="1" spc="-2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Arial"/>
                <a:cs typeface="Arial"/>
              </a:rPr>
              <a:t>.</a:t>
            </a:r>
            <a:endParaRPr lang="ru-RU" sz="1200" b="1" spc="-2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ea typeface="Arial"/>
              <a:cs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9278" y="6499486"/>
            <a:ext cx="1259858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accent1">
                    <a:lumMod val="50000"/>
                  </a:schemeClr>
                </a:solidFill>
              </a:rPr>
              <a:t>Специалист Соболева </a:t>
            </a:r>
            <a:r>
              <a:rPr lang="ru-RU" sz="1700" dirty="0">
                <a:solidFill>
                  <a:schemeClr val="accent1">
                    <a:lumMod val="50000"/>
                  </a:schemeClr>
                </a:solidFill>
              </a:rPr>
              <a:t>Софья Васильевна – материальная поддержка и стипендиальные </a:t>
            </a:r>
            <a:r>
              <a:rPr lang="ru-RU" sz="1700" dirty="0" smtClean="0">
                <a:solidFill>
                  <a:schemeClr val="accent1">
                    <a:lumMod val="50000"/>
                  </a:schemeClr>
                </a:solidFill>
              </a:rPr>
              <a:t>программы, тел</a:t>
            </a:r>
            <a:r>
              <a:rPr lang="ru-RU" sz="1700" dirty="0">
                <a:solidFill>
                  <a:schemeClr val="accent1">
                    <a:lumMod val="50000"/>
                  </a:schemeClr>
                </a:solidFill>
              </a:rPr>
              <a:t>. +7 (4012) </a:t>
            </a:r>
            <a:r>
              <a:rPr lang="ru-RU" sz="1700" dirty="0" smtClean="0">
                <a:solidFill>
                  <a:schemeClr val="accent1">
                    <a:lumMod val="50000"/>
                  </a:schemeClr>
                </a:solidFill>
              </a:rPr>
              <a:t>595-533</a:t>
            </a:r>
            <a:endParaRPr lang="ru-RU" sz="17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0BA89879-9AAC-FB0E-DB69-8B5503C9B822}"/>
              </a:ext>
            </a:extLst>
          </p:cNvPr>
          <p:cNvGrpSpPr/>
          <p:nvPr/>
        </p:nvGrpSpPr>
        <p:grpSpPr>
          <a:xfrm>
            <a:off x="-39872" y="-510096"/>
            <a:ext cx="12299211" cy="2044088"/>
            <a:chOff x="-39872" y="-510096"/>
            <a:chExt cx="12299211" cy="2044088"/>
          </a:xfrm>
        </p:grpSpPr>
        <p:sp>
          <p:nvSpPr>
            <p:cNvPr id="22" name="Rectangle 51">
              <a:extLst>
                <a:ext uri="{FF2B5EF4-FFF2-40B4-BE49-F238E27FC236}">
                  <a16:creationId xmlns:a16="http://schemas.microsoft.com/office/drawing/2014/main" id="{CE839FA9-4041-FF59-9094-48F439142831}"/>
                </a:ext>
              </a:extLst>
            </p:cNvPr>
            <p:cNvSpPr/>
            <p:nvPr/>
          </p:nvSpPr>
          <p:spPr>
            <a:xfrm rot="5400000">
              <a:off x="5560131" y="-5733956"/>
              <a:ext cx="1071740" cy="12271745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50000">
                  <a:schemeClr val="accent2"/>
                </a:gs>
                <a:gs pos="99000">
                  <a:srgbClr val="7030A0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Nunito Sans ExtraLight" pitchFamily="2" charset="77"/>
              </a:endParaRPr>
            </a:p>
          </p:txBody>
        </p: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C0C41E62-44D2-3AE8-11CA-01F64EFD795E}"/>
                </a:ext>
              </a:extLst>
            </p:cNvPr>
            <p:cNvGrpSpPr/>
            <p:nvPr/>
          </p:nvGrpSpPr>
          <p:grpSpPr>
            <a:xfrm>
              <a:off x="521908" y="-510096"/>
              <a:ext cx="11737431" cy="2044088"/>
              <a:chOff x="521908" y="-510096"/>
              <a:chExt cx="11737431" cy="2044088"/>
            </a:xfrm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AC34C298-6644-F3B7-A0BF-6956AB3031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 l="25621"/>
              <a:stretch/>
            </p:blipFill>
            <p:spPr>
              <a:xfrm>
                <a:off x="9655629" y="-510096"/>
                <a:ext cx="2603710" cy="1969066"/>
              </a:xfrm>
              <a:prstGeom prst="rect">
                <a:avLst/>
              </a:prstGeom>
            </p:spPr>
          </p:pic>
          <p:grpSp>
            <p:nvGrpSpPr>
              <p:cNvPr id="25" name="Группа 24">
                <a:extLst>
                  <a:ext uri="{FF2B5EF4-FFF2-40B4-BE49-F238E27FC236}">
                    <a16:creationId xmlns:a16="http://schemas.microsoft.com/office/drawing/2014/main" id="{AB1C0AEA-FE61-24A9-D5E5-5D5308EA5871}"/>
                  </a:ext>
                </a:extLst>
              </p:cNvPr>
              <p:cNvGrpSpPr/>
              <p:nvPr/>
            </p:nvGrpSpPr>
            <p:grpSpPr>
              <a:xfrm>
                <a:off x="521908" y="-19037"/>
                <a:ext cx="9658873" cy="1553029"/>
                <a:chOff x="521908" y="-19037"/>
                <a:chExt cx="9658873" cy="1553029"/>
              </a:xfrm>
            </p:grpSpPr>
            <p:sp>
              <p:nvSpPr>
                <p:cNvPr id="26" name="Номер слайда 2">
                  <a:extLst>
                    <a:ext uri="{FF2B5EF4-FFF2-40B4-BE49-F238E27FC236}">
                      <a16:creationId xmlns:a16="http://schemas.microsoft.com/office/drawing/2014/main" id="{3932D8FF-876F-2F24-EB7F-61F8AECBBEF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-19037"/>
                  <a:ext cx="3478911" cy="276999"/>
                </a:xfrm>
                <a:prstGeom prst="rect">
                  <a:avLst/>
                </a:prstGeom>
              </p:spPr>
              <p:txBody>
                <a:bodyPr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5400" b="1" dirty="0" smtClean="0">
                      <a:solidFill>
                        <a:schemeClr val="bg1">
                          <a:lumMod val="65000"/>
                        </a:schemeClr>
                      </a:solidFill>
                      <a:latin typeface="Commissioner ExtraBold" pitchFamily="2" charset="0"/>
                      <a:cs typeface="Arial" panose="020B0604020202020204" pitchFamily="34" charset="0"/>
                    </a:rPr>
                    <a:t>2</a:t>
                  </a:r>
                  <a:endParaRPr lang="ru-RU" sz="5400" b="1" dirty="0">
                    <a:solidFill>
                      <a:schemeClr val="bg1">
                        <a:lumMod val="65000"/>
                      </a:schemeClr>
                    </a:solidFill>
                    <a:latin typeface="Commissioner ExtraBold" pitchFamily="2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Заголовок 1">
                  <a:extLst>
                    <a:ext uri="{FF2B5EF4-FFF2-40B4-BE49-F238E27FC236}">
                      <a16:creationId xmlns:a16="http://schemas.microsoft.com/office/drawing/2014/main" id="{FA4F1DC5-A499-C8B5-095D-63BEBD5956E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446428"/>
                  <a:ext cx="9658873" cy="1087564"/>
                </a:xfrm>
                <a:prstGeom prst="rect">
                  <a:avLst/>
                </a:prstGeom>
                <a:effectLst>
                  <a:outerShdw sx="1000" sy="1000" algn="ctr" rotWithShape="0">
                    <a:schemeClr val="bg1"/>
                  </a:outerShdw>
                </a:effectLst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ru-RU" sz="2000" dirty="0">
                      <a:solidFill>
                        <a:schemeClr val="bg1"/>
                      </a:solidFill>
                      <a:latin typeface="Commissioner ExtraBold" pitchFamily="2" charset="0"/>
                    </a:rPr>
                    <a:t>Социально-экономическая поддержка студентов</a:t>
                  </a:r>
                </a:p>
              </p:txBody>
            </p:sp>
          </p:grpSp>
        </p:grpSp>
      </p:grp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FA4F1DC5-A499-C8B5-095D-63BEBD5956E8}"/>
              </a:ext>
            </a:extLst>
          </p:cNvPr>
          <p:cNvSpPr txBox="1">
            <a:spLocks/>
          </p:cNvSpPr>
          <p:nvPr/>
        </p:nvSpPr>
        <p:spPr>
          <a:xfrm>
            <a:off x="5834537" y="-7633"/>
            <a:ext cx="9658873" cy="1087564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Commissioner ExtraBold" pitchFamily="2" charset="0"/>
              </a:rPr>
              <a:t>Организационная встреча с первокурсниками 2024</a:t>
            </a:r>
            <a:endParaRPr lang="ru-RU" sz="2000" dirty="0">
              <a:solidFill>
                <a:schemeClr val="bg1"/>
              </a:solidFill>
              <a:latin typeface="Commissioner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65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sp>
        <p:nvSpPr>
          <p:cNvPr id="20" name="Donut 19">
            <a:extLst>
              <a:ext uri="{FF2B5EF4-FFF2-40B4-BE49-F238E27FC236}">
                <a16:creationId xmlns:a16="http://schemas.microsoft.com/office/drawing/2014/main" id="{032EAE19-591D-A44F-9F16-1765F1096078}"/>
              </a:ext>
            </a:extLst>
          </p:cNvPr>
          <p:cNvSpPr/>
          <p:nvPr/>
        </p:nvSpPr>
        <p:spPr>
          <a:xfrm>
            <a:off x="521908" y="4527273"/>
            <a:ext cx="1979023" cy="1979023"/>
          </a:xfrm>
          <a:prstGeom prst="donut">
            <a:avLst>
              <a:gd name="adj" fmla="val 3650"/>
            </a:avLst>
          </a:prstGeom>
          <a:gradFill>
            <a:gsLst>
              <a:gs pos="0">
                <a:schemeClr val="accent1"/>
              </a:gs>
              <a:gs pos="50000">
                <a:srgbClr val="294F8F"/>
              </a:gs>
              <a:gs pos="99000">
                <a:srgbClr val="1CA59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Nunito Sans ExtraLight" pitchFamily="2" charset="77"/>
            </a:endParaRPr>
          </a:p>
        </p:txBody>
      </p:sp>
      <p:sp>
        <p:nvSpPr>
          <p:cNvPr id="32" name="Donut 31">
            <a:extLst>
              <a:ext uri="{FF2B5EF4-FFF2-40B4-BE49-F238E27FC236}">
                <a16:creationId xmlns:a16="http://schemas.microsoft.com/office/drawing/2014/main" id="{2DBCB84F-804A-3643-8D44-75312F83E723}"/>
              </a:ext>
            </a:extLst>
          </p:cNvPr>
          <p:cNvSpPr/>
          <p:nvPr/>
        </p:nvSpPr>
        <p:spPr>
          <a:xfrm>
            <a:off x="9674463" y="494259"/>
            <a:ext cx="1979023" cy="1979023"/>
          </a:xfrm>
          <a:prstGeom prst="donut">
            <a:avLst>
              <a:gd name="adj" fmla="val 3650"/>
            </a:avLst>
          </a:prstGeom>
          <a:gradFill>
            <a:gsLst>
              <a:gs pos="0">
                <a:schemeClr val="accent1"/>
              </a:gs>
              <a:gs pos="50000">
                <a:srgbClr val="294F8F"/>
              </a:gs>
              <a:gs pos="99000">
                <a:srgbClr val="1CA59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Nunito Sans ExtraLight" pitchFamily="2" charset="77"/>
            </a:endParaRPr>
          </a:p>
        </p:txBody>
      </p:sp>
      <p:pic>
        <p:nvPicPr>
          <p:cNvPr id="30" name="Снимок экрана 2022-07-07 в 12.40.40.png" descr="Снимок экрана 2022-07-07 в 12.40.4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4991" y="1997437"/>
            <a:ext cx="11948914" cy="3974743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object 7"/>
          <p:cNvSpPr txBox="1"/>
          <p:nvPr/>
        </p:nvSpPr>
        <p:spPr>
          <a:xfrm>
            <a:off x="164991" y="1227709"/>
            <a:ext cx="8191609" cy="8617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marR="5080" indent="12700" algn="ctr">
              <a:spcBef>
                <a:spcPts val="100"/>
              </a:spcBef>
              <a:defRPr b="1" spc="-2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Обращаем внимание обучающихся льготных категорий!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64991" y="6095579"/>
            <a:ext cx="12542159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ru-RU" sz="1700" baseline="0" dirty="0" smtClean="0">
                <a:solidFill>
                  <a:schemeClr val="accent1">
                    <a:lumMod val="50000"/>
                  </a:schemeClr>
                </a:solidFill>
              </a:rPr>
              <a:t>Главный специалист</a:t>
            </a:r>
            <a:r>
              <a:rPr lang="ru-RU" sz="17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700" baseline="0" dirty="0" smtClean="0">
                <a:solidFill>
                  <a:schemeClr val="accent1">
                    <a:lumMod val="50000"/>
                  </a:schemeClr>
                </a:solidFill>
              </a:rPr>
              <a:t>Медведева Людмила Александровна – </a:t>
            </a:r>
            <a:r>
              <a:rPr lang="ru-RU" sz="1700" dirty="0" smtClean="0">
                <a:solidFill>
                  <a:schemeClr val="accent1">
                    <a:lumMod val="50000"/>
                  </a:schemeClr>
                </a:solidFill>
              </a:rPr>
              <a:t>работа с льготными категориями студентов, тел. 595-595 доб. 7557</a:t>
            </a:r>
          </a:p>
          <a:p>
            <a:pPr algn="ctr"/>
            <a:endParaRPr kumimoji="0" lang="ru-RU" sz="1800" b="0" i="0" u="none" strike="noStrike" cap="none" spc="0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0BA89879-9AAC-FB0E-DB69-8B5503C9B822}"/>
              </a:ext>
            </a:extLst>
          </p:cNvPr>
          <p:cNvGrpSpPr/>
          <p:nvPr/>
        </p:nvGrpSpPr>
        <p:grpSpPr>
          <a:xfrm>
            <a:off x="-39872" y="-510096"/>
            <a:ext cx="12299211" cy="2044088"/>
            <a:chOff x="-39872" y="-510096"/>
            <a:chExt cx="12299211" cy="2044088"/>
          </a:xfrm>
        </p:grpSpPr>
        <p:sp>
          <p:nvSpPr>
            <p:cNvPr id="18" name="Rectangle 51">
              <a:extLst>
                <a:ext uri="{FF2B5EF4-FFF2-40B4-BE49-F238E27FC236}">
                  <a16:creationId xmlns:a16="http://schemas.microsoft.com/office/drawing/2014/main" id="{CE839FA9-4041-FF59-9094-48F439142831}"/>
                </a:ext>
              </a:extLst>
            </p:cNvPr>
            <p:cNvSpPr/>
            <p:nvPr/>
          </p:nvSpPr>
          <p:spPr>
            <a:xfrm rot="5400000">
              <a:off x="5560131" y="-5733956"/>
              <a:ext cx="1071740" cy="12271745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50000">
                  <a:schemeClr val="accent2"/>
                </a:gs>
                <a:gs pos="99000">
                  <a:srgbClr val="7030A0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Nunito Sans ExtraLight" pitchFamily="2" charset="77"/>
              </a:endParaRPr>
            </a:p>
          </p:txBody>
        </p: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C0C41E62-44D2-3AE8-11CA-01F64EFD795E}"/>
                </a:ext>
              </a:extLst>
            </p:cNvPr>
            <p:cNvGrpSpPr/>
            <p:nvPr/>
          </p:nvGrpSpPr>
          <p:grpSpPr>
            <a:xfrm>
              <a:off x="521908" y="-510096"/>
              <a:ext cx="11737431" cy="2044088"/>
              <a:chOff x="521908" y="-510096"/>
              <a:chExt cx="11737431" cy="2044088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AC34C298-6644-F3B7-A0BF-6956AB3031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l="25621"/>
              <a:stretch/>
            </p:blipFill>
            <p:spPr>
              <a:xfrm>
                <a:off x="9655629" y="-510096"/>
                <a:ext cx="2603710" cy="1969066"/>
              </a:xfrm>
              <a:prstGeom prst="rect">
                <a:avLst/>
              </a:prstGeom>
            </p:spPr>
          </p:pic>
          <p:grpSp>
            <p:nvGrpSpPr>
              <p:cNvPr id="23" name="Группа 22">
                <a:extLst>
                  <a:ext uri="{FF2B5EF4-FFF2-40B4-BE49-F238E27FC236}">
                    <a16:creationId xmlns:a16="http://schemas.microsoft.com/office/drawing/2014/main" id="{AB1C0AEA-FE61-24A9-D5E5-5D5308EA5871}"/>
                  </a:ext>
                </a:extLst>
              </p:cNvPr>
              <p:cNvGrpSpPr/>
              <p:nvPr/>
            </p:nvGrpSpPr>
            <p:grpSpPr>
              <a:xfrm>
                <a:off x="521908" y="-19037"/>
                <a:ext cx="9658873" cy="1553029"/>
                <a:chOff x="521908" y="-19037"/>
                <a:chExt cx="9658873" cy="1553029"/>
              </a:xfrm>
            </p:grpSpPr>
            <p:sp>
              <p:nvSpPr>
                <p:cNvPr id="24" name="Номер слайда 2">
                  <a:extLst>
                    <a:ext uri="{FF2B5EF4-FFF2-40B4-BE49-F238E27FC236}">
                      <a16:creationId xmlns:a16="http://schemas.microsoft.com/office/drawing/2014/main" id="{3932D8FF-876F-2F24-EB7F-61F8AECBBEF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-19037"/>
                  <a:ext cx="3478911" cy="276999"/>
                </a:xfrm>
                <a:prstGeom prst="rect">
                  <a:avLst/>
                </a:prstGeom>
              </p:spPr>
              <p:txBody>
                <a:bodyPr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5400" b="1" dirty="0" smtClean="0">
                      <a:solidFill>
                        <a:schemeClr val="bg1">
                          <a:lumMod val="65000"/>
                        </a:schemeClr>
                      </a:solidFill>
                      <a:latin typeface="Commissioner ExtraBold" pitchFamily="2" charset="0"/>
                      <a:cs typeface="Arial" panose="020B0604020202020204" pitchFamily="34" charset="0"/>
                    </a:rPr>
                    <a:t>3</a:t>
                  </a:r>
                  <a:endParaRPr lang="ru-RU" sz="5400" b="1" dirty="0">
                    <a:solidFill>
                      <a:schemeClr val="bg1">
                        <a:lumMod val="65000"/>
                      </a:schemeClr>
                    </a:solidFill>
                    <a:latin typeface="Commissioner ExtraBold" pitchFamily="2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Заголовок 1">
                  <a:extLst>
                    <a:ext uri="{FF2B5EF4-FFF2-40B4-BE49-F238E27FC236}">
                      <a16:creationId xmlns:a16="http://schemas.microsoft.com/office/drawing/2014/main" id="{FA4F1DC5-A499-C8B5-095D-63BEBD5956E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446428"/>
                  <a:ext cx="9658873" cy="1087564"/>
                </a:xfrm>
                <a:prstGeom prst="rect">
                  <a:avLst/>
                </a:prstGeom>
                <a:effectLst>
                  <a:outerShdw sx="1000" sy="1000" algn="ctr" rotWithShape="0">
                    <a:schemeClr val="bg1"/>
                  </a:outerShdw>
                </a:effectLst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ru-RU" sz="2000" dirty="0">
                      <a:solidFill>
                        <a:schemeClr val="bg1"/>
                      </a:solidFill>
                      <a:latin typeface="Commissioner ExtraBold" pitchFamily="2" charset="0"/>
                    </a:rPr>
                    <a:t>Социально-экономическая поддержка студентов</a:t>
                  </a:r>
                </a:p>
              </p:txBody>
            </p:sp>
          </p:grpSp>
        </p:grpSp>
      </p:grp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FA4F1DC5-A499-C8B5-095D-63BEBD5956E8}"/>
              </a:ext>
            </a:extLst>
          </p:cNvPr>
          <p:cNvSpPr txBox="1">
            <a:spLocks/>
          </p:cNvSpPr>
          <p:nvPr/>
        </p:nvSpPr>
        <p:spPr>
          <a:xfrm>
            <a:off x="5834537" y="-7633"/>
            <a:ext cx="9658873" cy="1087564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Commissioner ExtraBold" pitchFamily="2" charset="0"/>
              </a:rPr>
              <a:t>Организационная встреча с первокурсниками 2024</a:t>
            </a:r>
            <a:endParaRPr lang="ru-RU" sz="2000" dirty="0">
              <a:solidFill>
                <a:schemeClr val="bg1"/>
              </a:solidFill>
              <a:latin typeface="Commissioner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17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sp>
        <p:nvSpPr>
          <p:cNvPr id="20" name="Donut 19">
            <a:extLst>
              <a:ext uri="{FF2B5EF4-FFF2-40B4-BE49-F238E27FC236}">
                <a16:creationId xmlns:a16="http://schemas.microsoft.com/office/drawing/2014/main" id="{032EAE19-591D-A44F-9F16-1765F1096078}"/>
              </a:ext>
            </a:extLst>
          </p:cNvPr>
          <p:cNvSpPr/>
          <p:nvPr/>
        </p:nvSpPr>
        <p:spPr>
          <a:xfrm>
            <a:off x="521908" y="4527273"/>
            <a:ext cx="1979023" cy="1979023"/>
          </a:xfrm>
          <a:prstGeom prst="donut">
            <a:avLst>
              <a:gd name="adj" fmla="val 3650"/>
            </a:avLst>
          </a:prstGeom>
          <a:gradFill>
            <a:gsLst>
              <a:gs pos="0">
                <a:schemeClr val="accent1"/>
              </a:gs>
              <a:gs pos="50000">
                <a:srgbClr val="294F8F"/>
              </a:gs>
              <a:gs pos="99000">
                <a:srgbClr val="1CA59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Nunito Sans ExtraLight" pitchFamily="2" charset="77"/>
            </a:endParaRPr>
          </a:p>
        </p:txBody>
      </p:sp>
      <p:grpSp>
        <p:nvGrpSpPr>
          <p:cNvPr id="17" name="Группа 3"/>
          <p:cNvGrpSpPr/>
          <p:nvPr/>
        </p:nvGrpSpPr>
        <p:grpSpPr>
          <a:xfrm>
            <a:off x="437703" y="995525"/>
            <a:ext cx="9133913" cy="753959"/>
            <a:chOff x="0" y="0"/>
            <a:chExt cx="5623712" cy="566244"/>
          </a:xfrm>
        </p:grpSpPr>
        <p:sp>
          <p:nvSpPr>
            <p:cNvPr id="18" name="object 6"/>
            <p:cNvSpPr/>
            <p:nvPr/>
          </p:nvSpPr>
          <p:spPr>
            <a:xfrm>
              <a:off x="0" y="0"/>
              <a:ext cx="65027" cy="566244"/>
            </a:xfrm>
            <a:prstGeom prst="rect">
              <a:avLst/>
            </a:prstGeom>
            <a:solidFill>
              <a:srgbClr val="305F9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sz="1400"/>
            </a:p>
          </p:txBody>
        </p:sp>
        <p:sp>
          <p:nvSpPr>
            <p:cNvPr id="19" name="object 7"/>
            <p:cNvSpPr txBox="1"/>
            <p:nvPr/>
          </p:nvSpPr>
          <p:spPr>
            <a:xfrm>
              <a:off x="110006" y="18134"/>
              <a:ext cx="5513706" cy="2311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R="5080" indent="12700">
                <a:spcBef>
                  <a:spcPts val="100"/>
                </a:spcBef>
                <a:defRPr b="1" spc="-20">
                  <a:solidFill>
                    <a:srgbClr val="231F2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2000" dirty="0" err="1" smtClean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  <a:sym typeface="Calibri"/>
                </a:rPr>
                <a:t>Наши</a:t>
              </a:r>
              <a:r>
                <a:rPr sz="2000" dirty="0" smtClean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  <a:sym typeface="Calibri"/>
                </a:rPr>
                <a:t> </a:t>
              </a:r>
              <a:r>
                <a:rPr sz="2000" dirty="0" err="1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  <a:sym typeface="Calibri"/>
                </a:rPr>
                <a:t>контакты</a:t>
              </a:r>
              <a:endParaRPr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sym typeface="Calibri"/>
              </a:endParaRPr>
            </a:p>
          </p:txBody>
        </p:sp>
      </p:grpSp>
      <p:sp>
        <p:nvSpPr>
          <p:cNvPr id="22" name="TextBox 6"/>
          <p:cNvSpPr txBox="1"/>
          <p:nvPr/>
        </p:nvSpPr>
        <p:spPr>
          <a:xfrm>
            <a:off x="1296901" y="1261905"/>
            <a:ext cx="7106341" cy="3477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R="5080" indent="12700" algn="ctr">
              <a:defRPr b="1" spc="-2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Адрес</a:t>
            </a:r>
            <a:r>
              <a:rPr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: г. </a:t>
            </a:r>
            <a:r>
              <a:rPr sz="20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Калининград</a:t>
            </a:r>
            <a:r>
              <a:rPr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, </a:t>
            </a:r>
            <a:r>
              <a:rPr sz="20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ул</a:t>
            </a:r>
            <a:r>
              <a:rPr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. </a:t>
            </a:r>
            <a:r>
              <a:rPr sz="20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Невского</a:t>
            </a:r>
            <a:r>
              <a:rPr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, 14, </a:t>
            </a:r>
            <a:r>
              <a:rPr sz="20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корпус</a:t>
            </a:r>
            <a:r>
              <a:rPr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№ 10 («</a:t>
            </a:r>
            <a:r>
              <a:rPr sz="20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свечка</a:t>
            </a:r>
            <a:r>
              <a:rPr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»),1 </a:t>
            </a:r>
            <a:r>
              <a:rPr sz="20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этаж</a:t>
            </a:r>
            <a:r>
              <a:rPr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, </a:t>
            </a:r>
            <a:r>
              <a:rPr sz="20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кабинет</a:t>
            </a:r>
            <a:r>
              <a:rPr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106</a:t>
            </a:r>
            <a:endParaRPr sz="20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R="5080" indent="12700" algn="ctr">
              <a:defRPr b="1" spc="-2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sz="20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Телефоны</a:t>
            </a:r>
            <a:r>
              <a:rPr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: </a:t>
            </a:r>
          </a:p>
          <a:p>
            <a:pPr marR="5080" indent="12700" algn="ctr">
              <a:defRPr b="1" spc="-2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+7 (4012) 595-533, 595-595 (7556, 7557)</a:t>
            </a:r>
          </a:p>
          <a:p>
            <a:pPr marR="5080" indent="12700" algn="ctr">
              <a:defRPr b="1" spc="-2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Электронная</a:t>
            </a:r>
            <a:r>
              <a:rPr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sz="20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почта</a:t>
            </a:r>
            <a:r>
              <a:rPr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: </a:t>
            </a:r>
            <a:r>
              <a:rPr sz="20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hlinkClick r:id="rId3"/>
              </a:rPr>
              <a:t>social@kantiana.ru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R="5080" indent="12700" algn="ctr">
              <a:defRPr b="1" spc="-2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Режим работы:</a:t>
            </a:r>
          </a:p>
          <a:p>
            <a:pPr marR="5080" indent="12700" algn="ctr">
              <a:defRPr b="1" spc="-2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Пн-чт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с 9:00 - 18:00</a:t>
            </a:r>
          </a:p>
          <a:p>
            <a:pPr marR="5080" indent="12700" algn="ctr">
              <a:defRPr b="1" spc="-2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Пт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9:00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- 16:45</a:t>
            </a:r>
          </a:p>
          <a:p>
            <a:pPr marR="5080" indent="12700" algn="ctr">
              <a:defRPr b="1" spc="-2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Обед 13:00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до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14:00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R="5080" indent="12700" algn="ctr">
              <a:defRPr b="1" spc="-2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ru-RU" sz="20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R="5080" indent="12700" algn="ctr">
              <a:defRPr b="1" spc="-2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0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Рисунок 1" descr="Рисунок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86678" y="1137414"/>
            <a:ext cx="2972563" cy="2972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qr57191162.png" descr="qr5719116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97784" y="3725217"/>
            <a:ext cx="3144893" cy="3144893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TextBox 24"/>
          <p:cNvSpPr txBox="1"/>
          <p:nvPr/>
        </p:nvSpPr>
        <p:spPr>
          <a:xfrm>
            <a:off x="2500931" y="4793653"/>
            <a:ext cx="4972834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b="1" spc="-2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Arial"/>
                <a:cs typeface="Arial"/>
              </a:rPr>
              <a:t>Консультация специалистов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b="1" spc="-2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Arial"/>
                <a:cs typeface="Arial"/>
              </a:rPr>
              <a:t>Информация для первокурсников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b="1" spc="-2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Arial"/>
                <a:cs typeface="Arial"/>
              </a:rPr>
              <a:t>Самые </a:t>
            </a:r>
            <a:r>
              <a:rPr lang="ru-RU" sz="2000" b="1" spc="-2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Arial"/>
                <a:cs typeface="Arial"/>
              </a:rPr>
              <a:t>последние </a:t>
            </a:r>
            <a:r>
              <a:rPr lang="ru-RU" sz="2000" b="1" spc="-2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Arial"/>
                <a:cs typeface="Arial"/>
              </a:rPr>
              <a:t>новости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b="1" spc="-2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Arial"/>
                <a:cs typeface="Arial"/>
              </a:rPr>
              <a:t>ПОДПИШИСЬ!</a:t>
            </a:r>
            <a:endParaRPr lang="ru-RU" sz="2000" b="1" spc="-2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ea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754142" y="946372"/>
            <a:ext cx="283763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b="1" spc="-2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Arial"/>
                <a:cs typeface="Arial"/>
              </a:rPr>
              <a:t>Наш раздел на </a:t>
            </a:r>
            <a:r>
              <a:rPr lang="ru-RU" b="1" spc="-2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Arial"/>
                <a:cs typeface="Arial"/>
              </a:rPr>
              <a:t>сайте</a:t>
            </a:r>
            <a:endParaRPr lang="ru-RU" b="1" spc="-2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ea typeface="Arial"/>
              <a:cs typeface="Arial"/>
            </a:endParaRPr>
          </a:p>
        </p:txBody>
      </p:sp>
      <p:sp>
        <p:nvSpPr>
          <p:cNvPr id="27" name="Стрелка вправо 26"/>
          <p:cNvSpPr/>
          <p:nvPr/>
        </p:nvSpPr>
        <p:spPr>
          <a:xfrm>
            <a:off x="7572581" y="4999469"/>
            <a:ext cx="1295400" cy="794798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b="1" spc="-2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Arial"/>
                <a:cs typeface="Arial"/>
              </a:rPr>
              <a:t>ЗДЕСЬ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BA89879-9AAC-FB0E-DB69-8B5503C9B822}"/>
              </a:ext>
            </a:extLst>
          </p:cNvPr>
          <p:cNvGrpSpPr/>
          <p:nvPr/>
        </p:nvGrpSpPr>
        <p:grpSpPr>
          <a:xfrm>
            <a:off x="-39872" y="-510096"/>
            <a:ext cx="12299211" cy="2044088"/>
            <a:chOff x="-39872" y="-510096"/>
            <a:chExt cx="12299211" cy="2044088"/>
          </a:xfrm>
        </p:grpSpPr>
        <p:sp>
          <p:nvSpPr>
            <p:cNvPr id="30" name="Rectangle 51">
              <a:extLst>
                <a:ext uri="{FF2B5EF4-FFF2-40B4-BE49-F238E27FC236}">
                  <a16:creationId xmlns:a16="http://schemas.microsoft.com/office/drawing/2014/main" id="{CE839FA9-4041-FF59-9094-48F439142831}"/>
                </a:ext>
              </a:extLst>
            </p:cNvPr>
            <p:cNvSpPr/>
            <p:nvPr/>
          </p:nvSpPr>
          <p:spPr>
            <a:xfrm rot="5400000">
              <a:off x="5560131" y="-5733956"/>
              <a:ext cx="1071740" cy="12271745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50000">
                  <a:schemeClr val="accent2"/>
                </a:gs>
                <a:gs pos="99000">
                  <a:srgbClr val="7030A0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Nunito Sans ExtraLight" pitchFamily="2" charset="77"/>
              </a:endParaRPr>
            </a:p>
          </p:txBody>
        </p: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C0C41E62-44D2-3AE8-11CA-01F64EFD795E}"/>
                </a:ext>
              </a:extLst>
            </p:cNvPr>
            <p:cNvGrpSpPr/>
            <p:nvPr/>
          </p:nvGrpSpPr>
          <p:grpSpPr>
            <a:xfrm>
              <a:off x="521908" y="-510096"/>
              <a:ext cx="11737431" cy="2044088"/>
              <a:chOff x="521908" y="-510096"/>
              <a:chExt cx="11737431" cy="2044088"/>
            </a:xfrm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AC34C298-6644-F3B7-A0BF-6956AB3031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 l="25621"/>
              <a:stretch/>
            </p:blipFill>
            <p:spPr>
              <a:xfrm>
                <a:off x="9655629" y="-510096"/>
                <a:ext cx="2603710" cy="1969066"/>
              </a:xfrm>
              <a:prstGeom prst="rect">
                <a:avLst/>
              </a:prstGeom>
            </p:spPr>
          </p:pic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AB1C0AEA-FE61-24A9-D5E5-5D5308EA5871}"/>
                  </a:ext>
                </a:extLst>
              </p:cNvPr>
              <p:cNvGrpSpPr/>
              <p:nvPr/>
            </p:nvGrpSpPr>
            <p:grpSpPr>
              <a:xfrm>
                <a:off x="521908" y="-19037"/>
                <a:ext cx="9658873" cy="1553029"/>
                <a:chOff x="521908" y="-19037"/>
                <a:chExt cx="9658873" cy="1553029"/>
              </a:xfrm>
            </p:grpSpPr>
            <p:sp>
              <p:nvSpPr>
                <p:cNvPr id="35" name="Номер слайда 2">
                  <a:extLst>
                    <a:ext uri="{FF2B5EF4-FFF2-40B4-BE49-F238E27FC236}">
                      <a16:creationId xmlns:a16="http://schemas.microsoft.com/office/drawing/2014/main" id="{3932D8FF-876F-2F24-EB7F-61F8AECBBEF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-19037"/>
                  <a:ext cx="3478911" cy="276999"/>
                </a:xfrm>
                <a:prstGeom prst="rect">
                  <a:avLst/>
                </a:prstGeom>
              </p:spPr>
              <p:txBody>
                <a:bodyPr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5400" b="1" dirty="0" smtClean="0">
                      <a:solidFill>
                        <a:schemeClr val="bg1">
                          <a:lumMod val="65000"/>
                        </a:schemeClr>
                      </a:solidFill>
                      <a:latin typeface="Commissioner ExtraBold" pitchFamily="2" charset="0"/>
                      <a:cs typeface="Arial" panose="020B0604020202020204" pitchFamily="34" charset="0"/>
                    </a:rPr>
                    <a:t>4</a:t>
                  </a:r>
                  <a:endParaRPr lang="ru-RU" sz="5400" b="1" dirty="0">
                    <a:solidFill>
                      <a:schemeClr val="bg1">
                        <a:lumMod val="65000"/>
                      </a:schemeClr>
                    </a:solidFill>
                    <a:latin typeface="Commissioner ExtraBold" pitchFamily="2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Заголовок 1">
                  <a:extLst>
                    <a:ext uri="{FF2B5EF4-FFF2-40B4-BE49-F238E27FC236}">
                      <a16:creationId xmlns:a16="http://schemas.microsoft.com/office/drawing/2014/main" id="{FA4F1DC5-A499-C8B5-095D-63BEBD5956E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446428"/>
                  <a:ext cx="9658873" cy="1087564"/>
                </a:xfrm>
                <a:prstGeom prst="rect">
                  <a:avLst/>
                </a:prstGeom>
                <a:effectLst>
                  <a:outerShdw sx="1000" sy="1000" algn="ctr" rotWithShape="0">
                    <a:schemeClr val="bg1"/>
                  </a:outerShdw>
                </a:effectLst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ru-RU" sz="2000" dirty="0">
                      <a:solidFill>
                        <a:schemeClr val="bg1"/>
                      </a:solidFill>
                      <a:latin typeface="Commissioner ExtraBold" pitchFamily="2" charset="0"/>
                    </a:rPr>
                    <a:t>Социально-экономическая поддержка студентов</a:t>
                  </a:r>
                </a:p>
              </p:txBody>
            </p:sp>
          </p:grpSp>
        </p:grpSp>
      </p:grp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FA4F1DC5-A499-C8B5-095D-63BEBD5956E8}"/>
              </a:ext>
            </a:extLst>
          </p:cNvPr>
          <p:cNvSpPr txBox="1">
            <a:spLocks/>
          </p:cNvSpPr>
          <p:nvPr/>
        </p:nvSpPr>
        <p:spPr>
          <a:xfrm>
            <a:off x="5834537" y="-7633"/>
            <a:ext cx="9658873" cy="1087564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Commissioner ExtraBold" pitchFamily="2" charset="0"/>
              </a:rPr>
              <a:t>Организационная встреча с первокурсниками 2024</a:t>
            </a:r>
            <a:endParaRPr lang="ru-RU" sz="2000" dirty="0">
              <a:solidFill>
                <a:schemeClr val="bg1"/>
              </a:solidFill>
              <a:latin typeface="Commissioner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49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sp>
        <p:nvSpPr>
          <p:cNvPr id="20" name="Donut 19">
            <a:extLst>
              <a:ext uri="{FF2B5EF4-FFF2-40B4-BE49-F238E27FC236}">
                <a16:creationId xmlns:a16="http://schemas.microsoft.com/office/drawing/2014/main" id="{032EAE19-591D-A44F-9F16-1765F1096078}"/>
              </a:ext>
            </a:extLst>
          </p:cNvPr>
          <p:cNvSpPr/>
          <p:nvPr/>
        </p:nvSpPr>
        <p:spPr>
          <a:xfrm>
            <a:off x="521908" y="4527273"/>
            <a:ext cx="1979023" cy="1979023"/>
          </a:xfrm>
          <a:prstGeom prst="donut">
            <a:avLst>
              <a:gd name="adj" fmla="val 3650"/>
            </a:avLst>
          </a:prstGeom>
          <a:gradFill>
            <a:gsLst>
              <a:gs pos="0">
                <a:schemeClr val="accent1"/>
              </a:gs>
              <a:gs pos="50000">
                <a:srgbClr val="294F8F"/>
              </a:gs>
              <a:gs pos="99000">
                <a:srgbClr val="1CA59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Nunito Sans ExtraLight" pitchFamily="2" charset="77"/>
            </a:endParaRPr>
          </a:p>
        </p:txBody>
      </p:sp>
      <p:sp>
        <p:nvSpPr>
          <p:cNvPr id="32" name="Donut 31">
            <a:extLst>
              <a:ext uri="{FF2B5EF4-FFF2-40B4-BE49-F238E27FC236}">
                <a16:creationId xmlns:a16="http://schemas.microsoft.com/office/drawing/2014/main" id="{2DBCB84F-804A-3643-8D44-75312F83E723}"/>
              </a:ext>
            </a:extLst>
          </p:cNvPr>
          <p:cNvSpPr/>
          <p:nvPr/>
        </p:nvSpPr>
        <p:spPr>
          <a:xfrm>
            <a:off x="9674463" y="494259"/>
            <a:ext cx="1979023" cy="1979023"/>
          </a:xfrm>
          <a:prstGeom prst="donut">
            <a:avLst>
              <a:gd name="adj" fmla="val 3650"/>
            </a:avLst>
          </a:prstGeom>
          <a:gradFill>
            <a:gsLst>
              <a:gs pos="0">
                <a:schemeClr val="accent1"/>
              </a:gs>
              <a:gs pos="50000">
                <a:srgbClr val="294F8F"/>
              </a:gs>
              <a:gs pos="99000">
                <a:srgbClr val="1CA59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Nunito Sans ExtraLight" pitchFamily="2" charset="77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1" y="1375496"/>
            <a:ext cx="5130800" cy="5130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293975" y="-1354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0BA89879-9AAC-FB0E-DB69-8B5503C9B822}"/>
              </a:ext>
            </a:extLst>
          </p:cNvPr>
          <p:cNvGrpSpPr/>
          <p:nvPr/>
        </p:nvGrpSpPr>
        <p:grpSpPr>
          <a:xfrm>
            <a:off x="0" y="-385936"/>
            <a:ext cx="12299211" cy="2044088"/>
            <a:chOff x="-39872" y="-510096"/>
            <a:chExt cx="12299211" cy="2044088"/>
          </a:xfrm>
        </p:grpSpPr>
        <p:sp>
          <p:nvSpPr>
            <p:cNvPr id="16" name="Rectangle 51">
              <a:extLst>
                <a:ext uri="{FF2B5EF4-FFF2-40B4-BE49-F238E27FC236}">
                  <a16:creationId xmlns:a16="http://schemas.microsoft.com/office/drawing/2014/main" id="{CE839FA9-4041-FF59-9094-48F439142831}"/>
                </a:ext>
              </a:extLst>
            </p:cNvPr>
            <p:cNvSpPr/>
            <p:nvPr/>
          </p:nvSpPr>
          <p:spPr>
            <a:xfrm rot="5400000">
              <a:off x="5560131" y="-5733956"/>
              <a:ext cx="1071740" cy="12271745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50000">
                  <a:schemeClr val="accent2"/>
                </a:gs>
                <a:gs pos="99000">
                  <a:srgbClr val="7030A0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Nunito Sans ExtraLight" pitchFamily="2" charset="77"/>
              </a:endParaRPr>
            </a:p>
          </p:txBody>
        </p: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C0C41E62-44D2-3AE8-11CA-01F64EFD795E}"/>
                </a:ext>
              </a:extLst>
            </p:cNvPr>
            <p:cNvGrpSpPr/>
            <p:nvPr/>
          </p:nvGrpSpPr>
          <p:grpSpPr>
            <a:xfrm>
              <a:off x="521908" y="-510096"/>
              <a:ext cx="11737431" cy="2044088"/>
              <a:chOff x="521908" y="-510096"/>
              <a:chExt cx="11737431" cy="2044088"/>
            </a:xfrm>
          </p:grpSpPr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AC34C298-6644-F3B7-A0BF-6956AB3031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l="25621"/>
              <a:stretch/>
            </p:blipFill>
            <p:spPr>
              <a:xfrm>
                <a:off x="9655629" y="-510096"/>
                <a:ext cx="2603710" cy="1969066"/>
              </a:xfrm>
              <a:prstGeom prst="rect">
                <a:avLst/>
              </a:prstGeom>
            </p:spPr>
          </p:pic>
          <p:grpSp>
            <p:nvGrpSpPr>
              <p:cNvPr id="19" name="Группа 18">
                <a:extLst>
                  <a:ext uri="{FF2B5EF4-FFF2-40B4-BE49-F238E27FC236}">
                    <a16:creationId xmlns:a16="http://schemas.microsoft.com/office/drawing/2014/main" id="{AB1C0AEA-FE61-24A9-D5E5-5D5308EA5871}"/>
                  </a:ext>
                </a:extLst>
              </p:cNvPr>
              <p:cNvGrpSpPr/>
              <p:nvPr/>
            </p:nvGrpSpPr>
            <p:grpSpPr>
              <a:xfrm>
                <a:off x="521908" y="-19037"/>
                <a:ext cx="9658873" cy="1553029"/>
                <a:chOff x="521908" y="-19037"/>
                <a:chExt cx="9658873" cy="1553029"/>
              </a:xfrm>
            </p:grpSpPr>
            <p:sp>
              <p:nvSpPr>
                <p:cNvPr id="22" name="Номер слайда 2">
                  <a:extLst>
                    <a:ext uri="{FF2B5EF4-FFF2-40B4-BE49-F238E27FC236}">
                      <a16:creationId xmlns:a16="http://schemas.microsoft.com/office/drawing/2014/main" id="{3932D8FF-876F-2F24-EB7F-61F8AECBBEF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-19037"/>
                  <a:ext cx="3478911" cy="276999"/>
                </a:xfrm>
                <a:prstGeom prst="rect">
                  <a:avLst/>
                </a:prstGeom>
              </p:spPr>
              <p:txBody>
                <a:bodyPr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5400" b="1" dirty="0" smtClean="0">
                      <a:solidFill>
                        <a:schemeClr val="bg1">
                          <a:lumMod val="65000"/>
                        </a:schemeClr>
                      </a:solidFill>
                      <a:latin typeface="Commissioner ExtraBold" pitchFamily="2" charset="0"/>
                      <a:cs typeface="Arial" panose="020B0604020202020204" pitchFamily="34" charset="0"/>
                    </a:rPr>
                    <a:t>5</a:t>
                  </a:r>
                  <a:endParaRPr lang="ru-RU" sz="5400" b="1" dirty="0">
                    <a:solidFill>
                      <a:schemeClr val="bg1">
                        <a:lumMod val="65000"/>
                      </a:schemeClr>
                    </a:solidFill>
                    <a:latin typeface="Commissioner ExtraBold" pitchFamily="2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" name="Заголовок 1">
                  <a:extLst>
                    <a:ext uri="{FF2B5EF4-FFF2-40B4-BE49-F238E27FC236}">
                      <a16:creationId xmlns:a16="http://schemas.microsoft.com/office/drawing/2014/main" id="{FA4F1DC5-A499-C8B5-095D-63BEBD5956E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446428"/>
                  <a:ext cx="9658873" cy="1087564"/>
                </a:xfrm>
                <a:prstGeom prst="rect">
                  <a:avLst/>
                </a:prstGeom>
                <a:effectLst>
                  <a:outerShdw sx="1000" sy="1000" algn="ctr" rotWithShape="0">
                    <a:schemeClr val="bg1"/>
                  </a:outerShdw>
                </a:effectLst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ru-RU" sz="2000" dirty="0">
                      <a:solidFill>
                        <a:schemeClr val="bg1"/>
                      </a:solidFill>
                      <a:latin typeface="Commissioner ExtraBold" pitchFamily="2" charset="0"/>
                    </a:rPr>
                    <a:t>Комплекс студенческих общежитий</a:t>
                  </a:r>
                </a:p>
              </p:txBody>
            </p:sp>
          </p:grpSp>
        </p:grpSp>
      </p:grp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FA4F1DC5-A499-C8B5-095D-63BEBD5956E8}"/>
              </a:ext>
            </a:extLst>
          </p:cNvPr>
          <p:cNvSpPr txBox="1">
            <a:spLocks/>
          </p:cNvSpPr>
          <p:nvPr/>
        </p:nvSpPr>
        <p:spPr>
          <a:xfrm>
            <a:off x="5834537" y="-7633"/>
            <a:ext cx="9658873" cy="1087564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Commissioner ExtraBold" pitchFamily="2" charset="0"/>
              </a:rPr>
              <a:t>Организационная встреча с первокурсниками 2024</a:t>
            </a:r>
            <a:endParaRPr lang="ru-RU" sz="2000" dirty="0">
              <a:solidFill>
                <a:schemeClr val="bg1"/>
              </a:solidFill>
              <a:latin typeface="Commissioner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33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DB41AD04-B0A2-1C06-C046-4BFEC7E73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9" y="1247690"/>
            <a:ext cx="11131818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KZ" altLang="ru-KZ" sz="1800" b="1" i="0" u="none" strike="noStrike" cap="none" normalizeH="0" baseline="0" dirty="0">
                <a:ln>
                  <a:noFill/>
                </a:ln>
                <a:solidFill>
                  <a:srgbClr val="494966"/>
                </a:solidFill>
                <a:effectLst/>
                <a:latin typeface="Commissioner"/>
              </a:rPr>
              <a:t>При предоставлении жилого помещения, согласно рейтинговых списков, получение медицинского допуска в Университетской клинике БФУ (ул. 9 Апреля, д. 60). </a:t>
            </a:r>
            <a:endParaRPr kumimoji="0" lang="ru-RU" altLang="ru-KZ" sz="1800" b="1" i="0" u="none" strike="noStrike" cap="none" normalizeH="0" baseline="0" dirty="0" smtClean="0">
              <a:ln>
                <a:noFill/>
              </a:ln>
              <a:solidFill>
                <a:srgbClr val="494966"/>
              </a:solidFill>
              <a:effectLst/>
              <a:latin typeface="Commissione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KZ" altLang="ru-K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KZ" altLang="ru-KZ" sz="1800" b="1" i="0" u="none" strike="noStrike" cap="none" normalizeH="0" baseline="0" dirty="0">
                <a:ln>
                  <a:noFill/>
                </a:ln>
                <a:solidFill>
                  <a:srgbClr val="494966"/>
                </a:solidFill>
                <a:effectLst/>
                <a:latin typeface="Commissioner"/>
              </a:rPr>
              <a:t>Для получения медицинского допуска необходимы </a:t>
            </a:r>
            <a:r>
              <a:rPr kumimoji="0" lang="ru-KZ" altLang="ru-KZ" sz="1800" b="1" i="0" u="none" strike="noStrike" cap="none" normalizeH="0" baseline="0" dirty="0" smtClean="0">
                <a:ln>
                  <a:noFill/>
                </a:ln>
                <a:solidFill>
                  <a:srgbClr val="494966"/>
                </a:solidFill>
                <a:effectLst/>
                <a:latin typeface="Commissioner"/>
              </a:rPr>
              <a:t>следующие</a:t>
            </a:r>
            <a:r>
              <a:rPr kumimoji="0" lang="ru-RU" altLang="ru-KZ" sz="1800" b="1" i="0" u="none" strike="noStrike" cap="none" normalizeH="0" dirty="0" smtClean="0">
                <a:ln>
                  <a:noFill/>
                </a:ln>
                <a:solidFill>
                  <a:srgbClr val="494966"/>
                </a:solidFill>
                <a:effectLst/>
                <a:latin typeface="Commissioner"/>
              </a:rPr>
              <a:t> </a:t>
            </a:r>
            <a:r>
              <a:rPr kumimoji="0" lang="ru-KZ" altLang="ru-KZ" sz="1800" b="1" i="0" u="none" strike="noStrike" cap="none" normalizeH="0" baseline="0" dirty="0" smtClean="0">
                <a:ln>
                  <a:noFill/>
                </a:ln>
                <a:solidFill>
                  <a:srgbClr val="494966"/>
                </a:solidFill>
                <a:effectLst/>
                <a:latin typeface="Commissioner"/>
              </a:rPr>
              <a:t>документы</a:t>
            </a:r>
            <a:r>
              <a:rPr kumimoji="0" lang="ru-KZ" altLang="ru-KZ" sz="1800" b="1" i="0" u="none" strike="noStrike" cap="none" normalizeH="0" baseline="0" dirty="0">
                <a:ln>
                  <a:noFill/>
                </a:ln>
                <a:solidFill>
                  <a:srgbClr val="494966"/>
                </a:solidFill>
                <a:effectLst/>
                <a:latin typeface="Commissioner"/>
              </a:rPr>
              <a:t>:</a:t>
            </a:r>
            <a:endParaRPr kumimoji="0" lang="ru-KZ" altLang="ru-K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Текст 15">
            <a:extLst>
              <a:ext uri="{FF2B5EF4-FFF2-40B4-BE49-F238E27FC236}">
                <a16:creationId xmlns:a16="http://schemas.microsoft.com/office/drawing/2014/main" id="{A4394043-6AA2-3021-EB02-1C58AAC956F2}"/>
              </a:ext>
            </a:extLst>
          </p:cNvPr>
          <p:cNvSpPr txBox="1">
            <a:spLocks/>
          </p:cNvSpPr>
          <p:nvPr/>
        </p:nvSpPr>
        <p:spPr>
          <a:xfrm>
            <a:off x="284312" y="2473282"/>
            <a:ext cx="5157787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/>
              <a:t>ГРАЖДАНИНУ РФ</a:t>
            </a:r>
            <a:endParaRPr lang="ru-KZ" sz="2400" dirty="0"/>
          </a:p>
        </p:txBody>
      </p:sp>
      <p:sp>
        <p:nvSpPr>
          <p:cNvPr id="19" name="Текст 17">
            <a:extLst>
              <a:ext uri="{FF2B5EF4-FFF2-40B4-BE49-F238E27FC236}">
                <a16:creationId xmlns:a16="http://schemas.microsoft.com/office/drawing/2014/main" id="{81FA9E60-0E6A-274B-2943-8AE84A62EEA7}"/>
              </a:ext>
            </a:extLst>
          </p:cNvPr>
          <p:cNvSpPr txBox="1">
            <a:spLocks/>
          </p:cNvSpPr>
          <p:nvPr/>
        </p:nvSpPr>
        <p:spPr>
          <a:xfrm>
            <a:off x="5834537" y="2471102"/>
            <a:ext cx="5183188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/>
              <a:t>ИНОСТРАННОМУ </a:t>
            </a:r>
            <a:r>
              <a:rPr lang="ru-KZ" sz="2400" dirty="0"/>
              <a:t>ГРАЖДАНИНУ </a:t>
            </a:r>
          </a:p>
        </p:txBody>
      </p:sp>
      <p:sp>
        <p:nvSpPr>
          <p:cNvPr id="22" name="Объект 16">
            <a:extLst>
              <a:ext uri="{FF2B5EF4-FFF2-40B4-BE49-F238E27FC236}">
                <a16:creationId xmlns:a16="http://schemas.microsoft.com/office/drawing/2014/main" id="{CF5AEA91-C323-3D5A-A9B4-AA77F11790DC}"/>
              </a:ext>
            </a:extLst>
          </p:cNvPr>
          <p:cNvSpPr txBox="1">
            <a:spLocks/>
          </p:cNvSpPr>
          <p:nvPr/>
        </p:nvSpPr>
        <p:spPr>
          <a:xfrm>
            <a:off x="839788" y="3081601"/>
            <a:ext cx="4436911" cy="32525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/>
              <a:t>паспорт гражданина Российской Федерации</a:t>
            </a:r>
          </a:p>
          <a:p>
            <a:r>
              <a:rPr lang="ru-RU" sz="1200" dirty="0"/>
              <a:t>полис обязательного медицинского страхования (ОМС)</a:t>
            </a:r>
          </a:p>
          <a:p>
            <a:r>
              <a:rPr lang="ru-RU" sz="1200" dirty="0"/>
              <a:t>СНИЛС</a:t>
            </a:r>
          </a:p>
          <a:p>
            <a:r>
              <a:rPr lang="ru-RU" sz="1200" dirty="0"/>
              <a:t>прививочный сертификат (копии всех страниц), включающего сведения о проведенных вакцинациях против краснухи, кори, паротита, АДСМ, гепатит В, ДСТ, БЦЖ для лиц старше 15 лет</a:t>
            </a:r>
          </a:p>
          <a:p>
            <a:r>
              <a:rPr lang="ru-RU" sz="1200" dirty="0"/>
              <a:t>флюорография, сделанная не ранее 1 года </a:t>
            </a:r>
          </a:p>
          <a:p>
            <a:r>
              <a:rPr lang="ru-RU" sz="1200" dirty="0"/>
              <a:t>при отсутствии результатов обследований, в день обращения, выдается предварительное заключение о возможности заселения в студенческое общежитие</a:t>
            </a:r>
          </a:p>
          <a:p>
            <a:r>
              <a:rPr lang="ru-RU" sz="1200" dirty="0"/>
              <a:t>по итогам медицинского обследования выдается справка о группе здоровья, для занятий физической культурой и спортом</a:t>
            </a:r>
            <a:endParaRPr lang="ru-KZ" sz="1200" dirty="0"/>
          </a:p>
        </p:txBody>
      </p:sp>
      <p:sp>
        <p:nvSpPr>
          <p:cNvPr id="24" name="Объект 23">
            <a:extLst>
              <a:ext uri="{FF2B5EF4-FFF2-40B4-BE49-F238E27FC236}">
                <a16:creationId xmlns:a16="http://schemas.microsoft.com/office/drawing/2014/main" id="{8D1FB072-27AE-EE37-942F-21A4BAD6DD14}"/>
              </a:ext>
            </a:extLst>
          </p:cNvPr>
          <p:cNvSpPr txBox="1">
            <a:spLocks/>
          </p:cNvSpPr>
          <p:nvPr/>
        </p:nvSpPr>
        <p:spPr>
          <a:xfrm>
            <a:off x="5771481" y="3081601"/>
            <a:ext cx="4751462" cy="339628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/>
              <a:t>паспорт иностранного государства</a:t>
            </a:r>
          </a:p>
          <a:p>
            <a:r>
              <a:rPr lang="ru-RU" sz="1200" dirty="0"/>
              <a:t>прививочный сертификат на русском языке (или с переводом), включающий сведения о проведенных вакцинациях против кори, гепатита В, дифтерии, столбняка</a:t>
            </a:r>
          </a:p>
          <a:p>
            <a:r>
              <a:rPr lang="ru-RU" sz="1200" dirty="0"/>
              <a:t>флюорография, сделанная не ранее 1 года назад на русском языке (или с переводом)</a:t>
            </a:r>
          </a:p>
          <a:p>
            <a:r>
              <a:rPr lang="ru-RU" sz="1200" dirty="0"/>
              <a:t>обязательно наличие действующего полиса добровольного медицинского страхования (ДМС)</a:t>
            </a:r>
            <a:endParaRPr lang="ru-KZ" sz="1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CE091A-D205-03A2-C5F8-F54798BF56C3}"/>
              </a:ext>
            </a:extLst>
          </p:cNvPr>
          <p:cNvSpPr txBox="1"/>
          <p:nvPr/>
        </p:nvSpPr>
        <p:spPr>
          <a:xfrm>
            <a:off x="584804" y="6247052"/>
            <a:ext cx="110223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Допуск выдается по итогам медицинского обследования (для граждан РФ старше 18 лет) — по итогам профилактического осмотра терапевтом (на основании  анализа информации о прививках, флюорографии, ЭКГ, ОАК)проведенного терапевтом Университетской клиники.</a:t>
            </a:r>
            <a:endParaRPr lang="ru-KZ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0BA89879-9AAC-FB0E-DB69-8B5503C9B822}"/>
              </a:ext>
            </a:extLst>
          </p:cNvPr>
          <p:cNvGrpSpPr/>
          <p:nvPr/>
        </p:nvGrpSpPr>
        <p:grpSpPr>
          <a:xfrm>
            <a:off x="-67337" y="-438506"/>
            <a:ext cx="12299211" cy="2044088"/>
            <a:chOff x="-39872" y="-510096"/>
            <a:chExt cx="12299211" cy="2044088"/>
          </a:xfrm>
        </p:grpSpPr>
        <p:sp>
          <p:nvSpPr>
            <p:cNvPr id="23" name="Rectangle 51">
              <a:extLst>
                <a:ext uri="{FF2B5EF4-FFF2-40B4-BE49-F238E27FC236}">
                  <a16:creationId xmlns:a16="http://schemas.microsoft.com/office/drawing/2014/main" id="{CE839FA9-4041-FF59-9094-48F439142831}"/>
                </a:ext>
              </a:extLst>
            </p:cNvPr>
            <p:cNvSpPr/>
            <p:nvPr/>
          </p:nvSpPr>
          <p:spPr>
            <a:xfrm rot="5400000">
              <a:off x="5560131" y="-5733956"/>
              <a:ext cx="1071740" cy="12271745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50000">
                  <a:schemeClr val="accent2"/>
                </a:gs>
                <a:gs pos="99000">
                  <a:srgbClr val="7030A0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Nunito Sans ExtraLight" pitchFamily="2" charset="77"/>
              </a:endParaRPr>
            </a:p>
          </p:txBody>
        </p: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C0C41E62-44D2-3AE8-11CA-01F64EFD795E}"/>
                </a:ext>
              </a:extLst>
            </p:cNvPr>
            <p:cNvGrpSpPr/>
            <p:nvPr/>
          </p:nvGrpSpPr>
          <p:grpSpPr>
            <a:xfrm>
              <a:off x="521908" y="-510096"/>
              <a:ext cx="11737431" cy="2044088"/>
              <a:chOff x="521908" y="-510096"/>
              <a:chExt cx="11737431" cy="2044088"/>
            </a:xfrm>
          </p:grpSpPr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AC34C298-6644-F3B7-A0BF-6956AB3031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rcRect l="25621"/>
              <a:stretch/>
            </p:blipFill>
            <p:spPr>
              <a:xfrm>
                <a:off x="9655629" y="-510096"/>
                <a:ext cx="2603710" cy="1969066"/>
              </a:xfrm>
              <a:prstGeom prst="rect">
                <a:avLst/>
              </a:prstGeom>
            </p:spPr>
          </p:pic>
          <p:grpSp>
            <p:nvGrpSpPr>
              <p:cNvPr id="28" name="Группа 27">
                <a:extLst>
                  <a:ext uri="{FF2B5EF4-FFF2-40B4-BE49-F238E27FC236}">
                    <a16:creationId xmlns:a16="http://schemas.microsoft.com/office/drawing/2014/main" id="{AB1C0AEA-FE61-24A9-D5E5-5D5308EA5871}"/>
                  </a:ext>
                </a:extLst>
              </p:cNvPr>
              <p:cNvGrpSpPr/>
              <p:nvPr/>
            </p:nvGrpSpPr>
            <p:grpSpPr>
              <a:xfrm>
                <a:off x="521908" y="-19037"/>
                <a:ext cx="9658873" cy="1553029"/>
                <a:chOff x="521908" y="-19037"/>
                <a:chExt cx="9658873" cy="1553029"/>
              </a:xfrm>
            </p:grpSpPr>
            <p:sp>
              <p:nvSpPr>
                <p:cNvPr id="29" name="Номер слайда 2">
                  <a:extLst>
                    <a:ext uri="{FF2B5EF4-FFF2-40B4-BE49-F238E27FC236}">
                      <a16:creationId xmlns:a16="http://schemas.microsoft.com/office/drawing/2014/main" id="{3932D8FF-876F-2F24-EB7F-61F8AECBBEF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-19037"/>
                  <a:ext cx="3478911" cy="276999"/>
                </a:xfrm>
                <a:prstGeom prst="rect">
                  <a:avLst/>
                </a:prstGeom>
              </p:spPr>
              <p:txBody>
                <a:bodyPr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5400" b="1" dirty="0" smtClean="0">
                      <a:solidFill>
                        <a:schemeClr val="bg1">
                          <a:lumMod val="65000"/>
                        </a:schemeClr>
                      </a:solidFill>
                      <a:latin typeface="Commissioner ExtraBold" pitchFamily="2" charset="0"/>
                      <a:cs typeface="Arial" panose="020B0604020202020204" pitchFamily="34" charset="0"/>
                    </a:rPr>
                    <a:t>6</a:t>
                  </a:r>
                  <a:endParaRPr lang="ru-RU" sz="5400" b="1" dirty="0">
                    <a:solidFill>
                      <a:schemeClr val="bg1">
                        <a:lumMod val="65000"/>
                      </a:schemeClr>
                    </a:solidFill>
                    <a:latin typeface="Commissioner ExtraBold" pitchFamily="2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Заголовок 1">
                  <a:extLst>
                    <a:ext uri="{FF2B5EF4-FFF2-40B4-BE49-F238E27FC236}">
                      <a16:creationId xmlns:a16="http://schemas.microsoft.com/office/drawing/2014/main" id="{FA4F1DC5-A499-C8B5-095D-63BEBD5956E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446428"/>
                  <a:ext cx="9658873" cy="1087564"/>
                </a:xfrm>
                <a:prstGeom prst="rect">
                  <a:avLst/>
                </a:prstGeom>
                <a:effectLst>
                  <a:outerShdw sx="1000" sy="1000" algn="ctr" rotWithShape="0">
                    <a:schemeClr val="bg1"/>
                  </a:outerShdw>
                </a:effectLst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ru-RU" sz="2000" dirty="0">
                      <a:solidFill>
                        <a:schemeClr val="bg1"/>
                      </a:solidFill>
                      <a:latin typeface="Commissioner ExtraBold" pitchFamily="2" charset="0"/>
                    </a:rPr>
                    <a:t>Процедура предоставления жилых </a:t>
                  </a:r>
                  <a:r>
                    <a:rPr lang="ru-RU" sz="2000" dirty="0" smtClean="0">
                      <a:solidFill>
                        <a:schemeClr val="bg1"/>
                      </a:solidFill>
                      <a:latin typeface="Commissioner ExtraBold" pitchFamily="2" charset="0"/>
                    </a:rPr>
                    <a:t>помещений обучающимся </a:t>
                  </a:r>
                  <a:r>
                    <a:rPr lang="ru-RU" sz="2000" dirty="0">
                      <a:solidFill>
                        <a:schemeClr val="bg1"/>
                      </a:solidFill>
                      <a:latin typeface="Commissioner ExtraBold" pitchFamily="2" charset="0"/>
                    </a:rPr>
                    <a:t>с 19 </a:t>
                  </a:r>
                  <a:r>
                    <a:rPr lang="ru-RU" sz="2000" dirty="0" smtClean="0">
                      <a:solidFill>
                        <a:schemeClr val="bg1"/>
                      </a:solidFill>
                      <a:latin typeface="Commissioner ExtraBold" pitchFamily="2" charset="0"/>
                    </a:rPr>
                    <a:t>августа</a:t>
                  </a:r>
                  <a:endParaRPr lang="ru-RU" sz="2000" dirty="0">
                    <a:solidFill>
                      <a:schemeClr val="bg1"/>
                    </a:solidFill>
                    <a:latin typeface="Commissioner ExtraBold" pitchFamily="2" charset="0"/>
                  </a:endParaRPr>
                </a:p>
              </p:txBody>
            </p:sp>
          </p:grpSp>
        </p:grpSp>
      </p:grp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FA4F1DC5-A499-C8B5-095D-63BEBD5956E8}"/>
              </a:ext>
            </a:extLst>
          </p:cNvPr>
          <p:cNvSpPr txBox="1">
            <a:spLocks/>
          </p:cNvSpPr>
          <p:nvPr/>
        </p:nvSpPr>
        <p:spPr>
          <a:xfrm>
            <a:off x="5834537" y="-7633"/>
            <a:ext cx="9658873" cy="1087564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Commissioner ExtraBold" pitchFamily="2" charset="0"/>
              </a:rPr>
              <a:t>Организационная встреча с первокурсниками 2024</a:t>
            </a:r>
            <a:endParaRPr lang="ru-RU" sz="2000" dirty="0">
              <a:solidFill>
                <a:schemeClr val="bg1"/>
              </a:solidFill>
              <a:latin typeface="Commissioner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0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sp>
        <p:nvSpPr>
          <p:cNvPr id="32" name="Donut 31">
            <a:extLst>
              <a:ext uri="{FF2B5EF4-FFF2-40B4-BE49-F238E27FC236}">
                <a16:creationId xmlns:a16="http://schemas.microsoft.com/office/drawing/2014/main" id="{2DBCB84F-804A-3643-8D44-75312F83E723}"/>
              </a:ext>
            </a:extLst>
          </p:cNvPr>
          <p:cNvSpPr/>
          <p:nvPr/>
        </p:nvSpPr>
        <p:spPr>
          <a:xfrm>
            <a:off x="9990430" y="246378"/>
            <a:ext cx="1979023" cy="1979023"/>
          </a:xfrm>
          <a:prstGeom prst="donut">
            <a:avLst>
              <a:gd name="adj" fmla="val 3650"/>
            </a:avLst>
          </a:prstGeom>
          <a:gradFill>
            <a:gsLst>
              <a:gs pos="0">
                <a:schemeClr val="accent1"/>
              </a:gs>
              <a:gs pos="50000">
                <a:srgbClr val="294F8F"/>
              </a:gs>
              <a:gs pos="99000">
                <a:srgbClr val="1CA59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Nunito Sans ExtraLight" pitchFamily="2" charset="77"/>
            </a:endParaRPr>
          </a:p>
        </p:txBody>
      </p:sp>
      <p:sp>
        <p:nvSpPr>
          <p:cNvPr id="22" name="Объект 16">
            <a:extLst>
              <a:ext uri="{FF2B5EF4-FFF2-40B4-BE49-F238E27FC236}">
                <a16:creationId xmlns:a16="http://schemas.microsoft.com/office/drawing/2014/main" id="{CF5AEA91-C323-3D5A-A9B4-AA77F11790DC}"/>
              </a:ext>
            </a:extLst>
          </p:cNvPr>
          <p:cNvSpPr txBox="1">
            <a:spLocks/>
          </p:cNvSpPr>
          <p:nvPr/>
        </p:nvSpPr>
        <p:spPr>
          <a:xfrm>
            <a:off x="839788" y="3081601"/>
            <a:ext cx="4436911" cy="32525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KZ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51804F-BD17-E80C-3C5B-DB120A697330}"/>
              </a:ext>
            </a:extLst>
          </p:cNvPr>
          <p:cNvSpPr txBox="1"/>
          <p:nvPr/>
        </p:nvSpPr>
        <p:spPr>
          <a:xfrm>
            <a:off x="1006866" y="1586652"/>
            <a:ext cx="39457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sz="2800" dirty="0"/>
              <a:t>КАК ПРИКРЕПИТЬСЯ?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AEEB71-9636-B67D-5C62-71749DB1D58E}"/>
              </a:ext>
            </a:extLst>
          </p:cNvPr>
          <p:cNvSpPr txBox="1"/>
          <p:nvPr/>
        </p:nvSpPr>
        <p:spPr>
          <a:xfrm>
            <a:off x="1477963" y="2992185"/>
            <a:ext cx="23129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подписать заявление</a:t>
            </a:r>
            <a:endParaRPr lang="ru-KZ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A93B69-8CF7-051C-3248-08D0F5DAF68F}"/>
              </a:ext>
            </a:extLst>
          </p:cNvPr>
          <p:cNvSpPr txBox="1"/>
          <p:nvPr/>
        </p:nvSpPr>
        <p:spPr>
          <a:xfrm>
            <a:off x="772243" y="1980183"/>
            <a:ext cx="4284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dirty="0"/>
              <a:t> </a:t>
            </a:r>
            <a:r>
              <a:rPr lang="ru-KZ" dirty="0">
                <a:solidFill>
                  <a:schemeClr val="accent1">
                    <a:lumMod val="50000"/>
                  </a:schemeClr>
                </a:solidFill>
              </a:rPr>
              <a:t>заполнить заявление о прикреплении</a:t>
            </a: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FEC7DF9F-7214-0019-EF1E-699064295418}"/>
              </a:ext>
            </a:extLst>
          </p:cNvPr>
          <p:cNvCxnSpPr/>
          <p:nvPr/>
        </p:nvCxnSpPr>
        <p:spPr>
          <a:xfrm>
            <a:off x="2638425" y="2349515"/>
            <a:ext cx="0" cy="5937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45F552C-2CD4-AA08-642B-95EB319F5F94}"/>
              </a:ext>
            </a:extLst>
          </p:cNvPr>
          <p:cNvSpPr txBox="1"/>
          <p:nvPr/>
        </p:nvSpPr>
        <p:spPr>
          <a:xfrm>
            <a:off x="4895446" y="2036908"/>
            <a:ext cx="5598319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НАШИ ПРЕИМУЩЕСТВА</a:t>
            </a:r>
          </a:p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Оказание квалифицированной медицинской помощи в комфортных условиях по полису ОМС</a:t>
            </a:r>
          </a:p>
          <a:p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Прохождение профилактических осмотров, диспансеризация, вакцинация с минимальными затратами по времени</a:t>
            </a:r>
          </a:p>
          <a:p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Получение медицинской справки об освобождении от учебы и допуска к занятиям физической культурой и спортом без предоставления медицинских справок лично</a:t>
            </a:r>
          </a:p>
          <a:p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Формирование пакета медицинских документов при заключении договора найма и заселения в общежитие с прохождением вакцинации, флюорографического исследования и т.д. бесплатно</a:t>
            </a:r>
          </a:p>
          <a:p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Оформление медицинских документов для предоставления академического отпуска бесплатно</a:t>
            </a:r>
            <a:endParaRPr lang="ru-KZ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7C13DC-5D60-E46F-6593-7FEC0378CD54}"/>
              </a:ext>
            </a:extLst>
          </p:cNvPr>
          <p:cNvSpPr txBox="1"/>
          <p:nvPr/>
        </p:nvSpPr>
        <p:spPr>
          <a:xfrm>
            <a:off x="369508" y="5923703"/>
            <a:ext cx="114795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Поликлиника находится на первом этаже Университетской клиники БФУ им. И. Канта. Клиника имеет удобную транспортную инфраструктуру, шаговую доступность остановочных пунктов и расположена по адресу: ул. 9 апреля, 60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0BA89879-9AAC-FB0E-DB69-8B5503C9B822}"/>
              </a:ext>
            </a:extLst>
          </p:cNvPr>
          <p:cNvGrpSpPr/>
          <p:nvPr/>
        </p:nvGrpSpPr>
        <p:grpSpPr>
          <a:xfrm>
            <a:off x="-39872" y="-510096"/>
            <a:ext cx="12299211" cy="2044088"/>
            <a:chOff x="-39872" y="-510096"/>
            <a:chExt cx="12299211" cy="2044088"/>
          </a:xfrm>
        </p:grpSpPr>
        <p:sp>
          <p:nvSpPr>
            <p:cNvPr id="24" name="Rectangle 51">
              <a:extLst>
                <a:ext uri="{FF2B5EF4-FFF2-40B4-BE49-F238E27FC236}">
                  <a16:creationId xmlns:a16="http://schemas.microsoft.com/office/drawing/2014/main" id="{CE839FA9-4041-FF59-9094-48F439142831}"/>
                </a:ext>
              </a:extLst>
            </p:cNvPr>
            <p:cNvSpPr/>
            <p:nvPr/>
          </p:nvSpPr>
          <p:spPr>
            <a:xfrm rot="5400000">
              <a:off x="5560131" y="-5733956"/>
              <a:ext cx="1071740" cy="12271745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50000">
                  <a:schemeClr val="accent2"/>
                </a:gs>
                <a:gs pos="99000">
                  <a:srgbClr val="7030A0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Nunito Sans ExtraLight" pitchFamily="2" charset="77"/>
              </a:endParaRPr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C0C41E62-44D2-3AE8-11CA-01F64EFD795E}"/>
                </a:ext>
              </a:extLst>
            </p:cNvPr>
            <p:cNvGrpSpPr/>
            <p:nvPr/>
          </p:nvGrpSpPr>
          <p:grpSpPr>
            <a:xfrm>
              <a:off x="521908" y="-510096"/>
              <a:ext cx="11737431" cy="2044088"/>
              <a:chOff x="521908" y="-510096"/>
              <a:chExt cx="11737431" cy="2044088"/>
            </a:xfrm>
          </p:grpSpPr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AC34C298-6644-F3B7-A0BF-6956AB3031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rcRect l="25621"/>
              <a:stretch/>
            </p:blipFill>
            <p:spPr>
              <a:xfrm>
                <a:off x="9655629" y="-510096"/>
                <a:ext cx="2603710" cy="1969066"/>
              </a:xfrm>
              <a:prstGeom prst="rect">
                <a:avLst/>
              </a:prstGeom>
            </p:spPr>
          </p:pic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AB1C0AEA-FE61-24A9-D5E5-5D5308EA5871}"/>
                  </a:ext>
                </a:extLst>
              </p:cNvPr>
              <p:cNvGrpSpPr/>
              <p:nvPr/>
            </p:nvGrpSpPr>
            <p:grpSpPr>
              <a:xfrm>
                <a:off x="521908" y="-19037"/>
                <a:ext cx="9658873" cy="1553029"/>
                <a:chOff x="521908" y="-19037"/>
                <a:chExt cx="9658873" cy="1553029"/>
              </a:xfrm>
            </p:grpSpPr>
            <p:sp>
              <p:nvSpPr>
                <p:cNvPr id="31" name="Номер слайда 2">
                  <a:extLst>
                    <a:ext uri="{FF2B5EF4-FFF2-40B4-BE49-F238E27FC236}">
                      <a16:creationId xmlns:a16="http://schemas.microsoft.com/office/drawing/2014/main" id="{3932D8FF-876F-2F24-EB7F-61F8AECBBEF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-19037"/>
                  <a:ext cx="3478911" cy="276999"/>
                </a:xfrm>
                <a:prstGeom prst="rect">
                  <a:avLst/>
                </a:prstGeom>
              </p:spPr>
              <p:txBody>
                <a:bodyPr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5400" b="1" dirty="0" smtClean="0">
                      <a:solidFill>
                        <a:schemeClr val="bg1">
                          <a:lumMod val="65000"/>
                        </a:schemeClr>
                      </a:solidFill>
                      <a:latin typeface="Commissioner ExtraBold" pitchFamily="2" charset="0"/>
                      <a:cs typeface="Arial" panose="020B0604020202020204" pitchFamily="34" charset="0"/>
                    </a:rPr>
                    <a:t>7</a:t>
                  </a:r>
                  <a:endParaRPr lang="ru-RU" sz="5400" b="1" dirty="0">
                    <a:solidFill>
                      <a:schemeClr val="bg1">
                        <a:lumMod val="65000"/>
                      </a:schemeClr>
                    </a:solidFill>
                    <a:latin typeface="Commissioner ExtraBold" pitchFamily="2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" name="Заголовок 1">
                  <a:extLst>
                    <a:ext uri="{FF2B5EF4-FFF2-40B4-BE49-F238E27FC236}">
                      <a16:creationId xmlns:a16="http://schemas.microsoft.com/office/drawing/2014/main" id="{FA4F1DC5-A499-C8B5-095D-63BEBD5956E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446428"/>
                  <a:ext cx="9658873" cy="1087564"/>
                </a:xfrm>
                <a:prstGeom prst="rect">
                  <a:avLst/>
                </a:prstGeom>
                <a:effectLst>
                  <a:outerShdw sx="1000" sy="1000" algn="ctr" rotWithShape="0">
                    <a:schemeClr val="bg1"/>
                  </a:outerShdw>
                </a:effectLst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ru-RU" sz="2000" dirty="0">
                      <a:solidFill>
                        <a:schemeClr val="bg1"/>
                      </a:solidFill>
                      <a:latin typeface="Commissioner ExtraBold" pitchFamily="2" charset="0"/>
                    </a:rPr>
                    <a:t>Прикрепись  к студенческой поликлинике</a:t>
                  </a:r>
                </a:p>
              </p:txBody>
            </p:sp>
          </p:grpSp>
        </p:grpSp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CFF7764-56A4-DA49-874A-B1D83D049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125"/>
              </a:ext>
            </a:extLst>
          </a:blip>
          <a:stretch>
            <a:fillRect/>
          </a:stretch>
        </p:blipFill>
        <p:spPr>
          <a:xfrm>
            <a:off x="1569148" y="3455839"/>
            <a:ext cx="2138554" cy="2138554"/>
          </a:xfrm>
          <a:prstGeom prst="rect">
            <a:avLst/>
          </a:prstGeom>
        </p:spPr>
      </p:pic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FA4F1DC5-A499-C8B5-095D-63BEBD5956E8}"/>
              </a:ext>
            </a:extLst>
          </p:cNvPr>
          <p:cNvSpPr txBox="1">
            <a:spLocks/>
          </p:cNvSpPr>
          <p:nvPr/>
        </p:nvSpPr>
        <p:spPr>
          <a:xfrm>
            <a:off x="5834537" y="-7633"/>
            <a:ext cx="9658873" cy="1087564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Commissioner ExtraBold" pitchFamily="2" charset="0"/>
              </a:rPr>
              <a:t>Организационная встреча с первокурсниками 2024</a:t>
            </a:r>
            <a:endParaRPr lang="ru-RU" sz="2000" dirty="0">
              <a:solidFill>
                <a:schemeClr val="bg1"/>
              </a:solidFill>
              <a:latin typeface="Commissioner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04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92D93B8-6712-3F47-A449-8F7C66499BF3}"/>
              </a:ext>
            </a:extLst>
          </p:cNvPr>
          <p:cNvSpPr/>
          <p:nvPr/>
        </p:nvSpPr>
        <p:spPr>
          <a:xfrm>
            <a:off x="762001" y="1536700"/>
            <a:ext cx="114300" cy="2392363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chemeClr val="accent2"/>
              </a:gs>
              <a:gs pos="99000">
                <a:srgbClr val="7030A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Nunito Sans ExtraLight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3743F8-5F9A-0E45-90D5-F47E22CBFD73}"/>
              </a:ext>
            </a:extLst>
          </p:cNvPr>
          <p:cNvSpPr/>
          <p:nvPr/>
        </p:nvSpPr>
        <p:spPr>
          <a:xfrm>
            <a:off x="4444207" y="1536700"/>
            <a:ext cx="114300" cy="2392363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chemeClr val="accent2"/>
              </a:gs>
              <a:gs pos="99000">
                <a:srgbClr val="7030A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Nunito Sans ExtraLight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D16F64-6CEF-C94B-89D8-42D69F630DB2}"/>
              </a:ext>
            </a:extLst>
          </p:cNvPr>
          <p:cNvSpPr/>
          <p:nvPr/>
        </p:nvSpPr>
        <p:spPr>
          <a:xfrm>
            <a:off x="8113714" y="1536700"/>
            <a:ext cx="114300" cy="2392363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chemeClr val="accent2"/>
              </a:gs>
              <a:gs pos="99000">
                <a:srgbClr val="7030A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Nunito Sans ExtraLight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580A69-E42C-154D-BA68-F39A98842F40}"/>
              </a:ext>
            </a:extLst>
          </p:cNvPr>
          <p:cNvSpPr/>
          <p:nvPr/>
        </p:nvSpPr>
        <p:spPr>
          <a:xfrm>
            <a:off x="762001" y="4084638"/>
            <a:ext cx="114300" cy="2392363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chemeClr val="accent2"/>
              </a:gs>
              <a:gs pos="99000">
                <a:srgbClr val="7030A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Nunito Sans ExtraLight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189C13-3E2A-214A-993B-DA1D33D42575}"/>
              </a:ext>
            </a:extLst>
          </p:cNvPr>
          <p:cNvSpPr/>
          <p:nvPr/>
        </p:nvSpPr>
        <p:spPr>
          <a:xfrm>
            <a:off x="4444207" y="4084638"/>
            <a:ext cx="114300" cy="2392363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chemeClr val="accent2"/>
              </a:gs>
              <a:gs pos="99000">
                <a:srgbClr val="7030A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Nunito Sans ExtraLight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68E8A6-B289-AA4F-AA21-141152FBBCD7}"/>
              </a:ext>
            </a:extLst>
          </p:cNvPr>
          <p:cNvSpPr/>
          <p:nvPr/>
        </p:nvSpPr>
        <p:spPr>
          <a:xfrm>
            <a:off x="8113714" y="4084638"/>
            <a:ext cx="114300" cy="2392363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chemeClr val="accent2"/>
              </a:gs>
              <a:gs pos="99000">
                <a:srgbClr val="7030A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Nunito Sans ExtraLight" pitchFamily="2" charset="77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353B850-3D00-4A37-A2BE-711EE47E1CF4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14026" r="5380"/>
          <a:stretch/>
        </p:blipFill>
        <p:spPr>
          <a:xfrm>
            <a:off x="8505890" y="1536700"/>
            <a:ext cx="2890006" cy="22556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C1A639-80AE-1044-4AC6-AE673B1520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25621"/>
          <a:stretch/>
        </p:blipFill>
        <p:spPr>
          <a:xfrm>
            <a:off x="9655629" y="-510096"/>
            <a:ext cx="2603710" cy="196906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167B390-5B48-40A1-8F71-B5E8051F8172}"/>
              </a:ext>
            </a:extLst>
          </p:cNvPr>
          <p:cNvSpPr txBox="1"/>
          <p:nvPr/>
        </p:nvSpPr>
        <p:spPr>
          <a:xfrm>
            <a:off x="954736" y="1518169"/>
            <a:ext cx="3145492" cy="2159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/>
              <a:t>Призывники</a:t>
            </a:r>
          </a:p>
          <a:p>
            <a:pPr>
              <a:lnSpc>
                <a:spcPts val="1000"/>
              </a:lnSpc>
            </a:pPr>
            <a:endParaRPr lang="ru-RU" sz="2100" b="1" dirty="0"/>
          </a:p>
          <a:p>
            <a:r>
              <a:rPr lang="ru-RU" sz="2100" dirty="0"/>
              <a:t>Граждане мужского пола </a:t>
            </a:r>
          </a:p>
          <a:p>
            <a:r>
              <a:rPr lang="ru-RU" sz="2100" dirty="0"/>
              <a:t>в возрасте от 18 до 30 лет, обязанные состоять на воинском учете и не пребывающие в запасе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30B64BF-2F1B-4CBE-ABC2-EAB797BDBE09}"/>
              </a:ext>
            </a:extLst>
          </p:cNvPr>
          <p:cNvSpPr/>
          <p:nvPr/>
        </p:nvSpPr>
        <p:spPr>
          <a:xfrm>
            <a:off x="4636942" y="1536700"/>
            <a:ext cx="3257519" cy="866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/>
              <a:t>Допризывного возраста</a:t>
            </a:r>
          </a:p>
          <a:p>
            <a:pPr>
              <a:lnSpc>
                <a:spcPts val="1000"/>
              </a:lnSpc>
            </a:pPr>
            <a:endParaRPr lang="ru-RU" sz="2100" b="1" dirty="0"/>
          </a:p>
          <a:p>
            <a:r>
              <a:rPr lang="ru-RU" sz="2100" dirty="0"/>
              <a:t>*достигшие 17 лет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AC68764-58E4-49E4-AAF1-93F6770709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4939" y="-90066"/>
            <a:ext cx="5858764" cy="53649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79C0D4F-83AC-43A4-A3CF-1D8EE9089D52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2000"/>
                    </a14:imgEffect>
                    <a14:imgEffect>
                      <a14:brightnessContrast bright="-31000"/>
                    </a14:imgEffect>
                  </a14:imgLayer>
                </a14:imgProps>
              </a:ext>
            </a:extLst>
          </a:blip>
          <a:srcRect l="12338" r="12338"/>
          <a:stretch>
            <a:fillRect/>
          </a:stretch>
        </p:blipFill>
        <p:spPr>
          <a:xfrm>
            <a:off x="8505890" y="4084639"/>
            <a:ext cx="2890800" cy="22556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92253ED2-B89D-40D3-8C8A-91C4959B1D09}"/>
              </a:ext>
            </a:extLst>
          </p:cNvPr>
          <p:cNvSpPr/>
          <p:nvPr/>
        </p:nvSpPr>
        <p:spPr>
          <a:xfrm>
            <a:off x="913804" y="4133212"/>
            <a:ext cx="8211730" cy="1190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/>
              <a:t>Военнообязанные </a:t>
            </a:r>
          </a:p>
          <a:p>
            <a:pPr>
              <a:lnSpc>
                <a:spcPts val="1000"/>
              </a:lnSpc>
            </a:pPr>
            <a:endParaRPr lang="ru-RU" sz="2100" dirty="0"/>
          </a:p>
          <a:p>
            <a:r>
              <a:rPr lang="ru-RU" sz="2100" dirty="0"/>
              <a:t>граждане мужского пола, </a:t>
            </a:r>
          </a:p>
          <a:p>
            <a:r>
              <a:rPr lang="ru-RU" sz="2100" dirty="0"/>
              <a:t>пребывающие в запасе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E6662B1-6CCC-4DA1-8CBF-C3678A1F8186}"/>
              </a:ext>
            </a:extLst>
          </p:cNvPr>
          <p:cNvSpPr txBox="1"/>
          <p:nvPr/>
        </p:nvSpPr>
        <p:spPr>
          <a:xfrm>
            <a:off x="4751527" y="4103248"/>
            <a:ext cx="3257519" cy="1992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/>
              <a:t>Военнообязанные </a:t>
            </a:r>
          </a:p>
          <a:p>
            <a:pPr>
              <a:lnSpc>
                <a:spcPts val="1000"/>
              </a:lnSpc>
            </a:pPr>
            <a:endParaRPr lang="ru-RU" sz="2000" dirty="0"/>
          </a:p>
          <a:p>
            <a:r>
              <a:rPr lang="ru-RU" sz="2000" dirty="0"/>
              <a:t>граждане женского пола, </a:t>
            </a:r>
          </a:p>
          <a:p>
            <a:r>
              <a:rPr lang="ru-RU" sz="2000" dirty="0"/>
              <a:t>имеющие военно-учётные специальности</a:t>
            </a:r>
          </a:p>
          <a:p>
            <a:pPr>
              <a:lnSpc>
                <a:spcPts val="500"/>
              </a:lnSpc>
            </a:pPr>
            <a:r>
              <a:rPr lang="ru-RU" sz="2000" dirty="0"/>
              <a:t> </a:t>
            </a:r>
          </a:p>
          <a:p>
            <a:r>
              <a:rPr lang="ru-RU" sz="1500" i="1" dirty="0"/>
              <a:t>* (перечисленные в приложении № 1 к Положению о воинском учете)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D5B126-0AC4-A445-8871-B54076CA10C7}"/>
              </a:ext>
            </a:extLst>
          </p:cNvPr>
          <p:cNvSpPr txBox="1"/>
          <p:nvPr/>
        </p:nvSpPr>
        <p:spPr>
          <a:xfrm>
            <a:off x="15141575" y="-28786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Nunito Sans ExtraLight" pitchFamily="2" charset="77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0BA89879-9AAC-FB0E-DB69-8B5503C9B822}"/>
              </a:ext>
            </a:extLst>
          </p:cNvPr>
          <p:cNvGrpSpPr/>
          <p:nvPr/>
        </p:nvGrpSpPr>
        <p:grpSpPr>
          <a:xfrm>
            <a:off x="-39872" y="-510096"/>
            <a:ext cx="12299211" cy="2044088"/>
            <a:chOff x="-39872" y="-510096"/>
            <a:chExt cx="12299211" cy="2044088"/>
          </a:xfrm>
        </p:grpSpPr>
        <p:sp>
          <p:nvSpPr>
            <p:cNvPr id="23" name="Rectangle 51">
              <a:extLst>
                <a:ext uri="{FF2B5EF4-FFF2-40B4-BE49-F238E27FC236}">
                  <a16:creationId xmlns:a16="http://schemas.microsoft.com/office/drawing/2014/main" id="{CE839FA9-4041-FF59-9094-48F439142831}"/>
                </a:ext>
              </a:extLst>
            </p:cNvPr>
            <p:cNvSpPr/>
            <p:nvPr/>
          </p:nvSpPr>
          <p:spPr>
            <a:xfrm rot="5400000">
              <a:off x="5560131" y="-5733956"/>
              <a:ext cx="1071740" cy="12271745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50000">
                  <a:schemeClr val="accent2"/>
                </a:gs>
                <a:gs pos="99000">
                  <a:srgbClr val="7030A0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Nunito Sans ExtraLight" pitchFamily="2" charset="77"/>
              </a:endParaRPr>
            </a:p>
          </p:txBody>
        </p: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C0C41E62-44D2-3AE8-11CA-01F64EFD795E}"/>
                </a:ext>
              </a:extLst>
            </p:cNvPr>
            <p:cNvGrpSpPr/>
            <p:nvPr/>
          </p:nvGrpSpPr>
          <p:grpSpPr>
            <a:xfrm>
              <a:off x="521908" y="-510096"/>
              <a:ext cx="11737431" cy="2044088"/>
              <a:chOff x="521908" y="-510096"/>
              <a:chExt cx="11737431" cy="2044088"/>
            </a:xfrm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AC34C298-6644-F3B7-A0BF-6956AB3031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rcRect l="25621"/>
              <a:stretch/>
            </p:blipFill>
            <p:spPr>
              <a:xfrm>
                <a:off x="9655629" y="-510096"/>
                <a:ext cx="2603710" cy="1969066"/>
              </a:xfrm>
              <a:prstGeom prst="rect">
                <a:avLst/>
              </a:prstGeom>
            </p:spPr>
          </p:pic>
          <p:grpSp>
            <p:nvGrpSpPr>
              <p:cNvPr id="27" name="Группа 26">
                <a:extLst>
                  <a:ext uri="{FF2B5EF4-FFF2-40B4-BE49-F238E27FC236}">
                    <a16:creationId xmlns:a16="http://schemas.microsoft.com/office/drawing/2014/main" id="{AB1C0AEA-FE61-24A9-D5E5-5D5308EA5871}"/>
                  </a:ext>
                </a:extLst>
              </p:cNvPr>
              <p:cNvGrpSpPr/>
              <p:nvPr/>
            </p:nvGrpSpPr>
            <p:grpSpPr>
              <a:xfrm>
                <a:off x="521908" y="-19037"/>
                <a:ext cx="9658873" cy="1553029"/>
                <a:chOff x="521908" y="-19037"/>
                <a:chExt cx="9658873" cy="1553029"/>
              </a:xfrm>
            </p:grpSpPr>
            <p:sp>
              <p:nvSpPr>
                <p:cNvPr id="28" name="Номер слайда 2">
                  <a:extLst>
                    <a:ext uri="{FF2B5EF4-FFF2-40B4-BE49-F238E27FC236}">
                      <a16:creationId xmlns:a16="http://schemas.microsoft.com/office/drawing/2014/main" id="{3932D8FF-876F-2F24-EB7F-61F8AECBBEF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-19037"/>
                  <a:ext cx="3478911" cy="276999"/>
                </a:xfrm>
                <a:prstGeom prst="rect">
                  <a:avLst/>
                </a:prstGeom>
              </p:spPr>
              <p:txBody>
                <a:bodyPr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5400" b="1" dirty="0" smtClean="0">
                      <a:solidFill>
                        <a:schemeClr val="bg1">
                          <a:lumMod val="65000"/>
                        </a:schemeClr>
                      </a:solidFill>
                      <a:latin typeface="Commissioner ExtraBold" pitchFamily="2" charset="0"/>
                      <a:cs typeface="Arial" panose="020B0604020202020204" pitchFamily="34" charset="0"/>
                    </a:rPr>
                    <a:t>8</a:t>
                  </a:r>
                  <a:endParaRPr lang="ru-RU" sz="5400" b="1" dirty="0">
                    <a:solidFill>
                      <a:schemeClr val="bg1">
                        <a:lumMod val="65000"/>
                      </a:schemeClr>
                    </a:solidFill>
                    <a:latin typeface="Commissioner ExtraBold" pitchFamily="2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Заголовок 1">
                  <a:extLst>
                    <a:ext uri="{FF2B5EF4-FFF2-40B4-BE49-F238E27FC236}">
                      <a16:creationId xmlns:a16="http://schemas.microsoft.com/office/drawing/2014/main" id="{FA4F1DC5-A499-C8B5-095D-63BEBD5956E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908" y="446428"/>
                  <a:ext cx="9658873" cy="1087564"/>
                </a:xfrm>
                <a:prstGeom prst="rect">
                  <a:avLst/>
                </a:prstGeom>
                <a:effectLst>
                  <a:outerShdw sx="1000" sy="1000" algn="ctr" rotWithShape="0">
                    <a:schemeClr val="bg1"/>
                  </a:outerShdw>
                </a:effectLst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ru-RU" sz="2000" dirty="0">
                      <a:solidFill>
                        <a:schemeClr val="bg1"/>
                      </a:solidFill>
                      <a:latin typeface="Commissioner ExtraBold" pitchFamily="2" charset="0"/>
                    </a:rPr>
                    <a:t>ПОСТАНОВКА НА ВОИНСКИЙ УЧЁТ. КАТЕГОРИИ ГРАЖДАН</a:t>
                  </a:r>
                </a:p>
              </p:txBody>
            </p:sp>
          </p:grpSp>
        </p:grpSp>
      </p:grp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FA4F1DC5-A499-C8B5-095D-63BEBD5956E8}"/>
              </a:ext>
            </a:extLst>
          </p:cNvPr>
          <p:cNvSpPr txBox="1">
            <a:spLocks/>
          </p:cNvSpPr>
          <p:nvPr/>
        </p:nvSpPr>
        <p:spPr>
          <a:xfrm>
            <a:off x="5834537" y="-7633"/>
            <a:ext cx="9658873" cy="1087564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Commissioner ExtraBold" pitchFamily="2" charset="0"/>
              </a:rPr>
              <a:t>Организационная встреча с первокурсниками 2024</a:t>
            </a:r>
            <a:endParaRPr lang="ru-RU" sz="2000" dirty="0">
              <a:solidFill>
                <a:schemeClr val="bg1"/>
              </a:solidFill>
              <a:latin typeface="Commissioner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5602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1169</Words>
  <Application>Microsoft Office PowerPoint</Application>
  <PresentationFormat>Широкоэкранный</PresentationFormat>
  <Paragraphs>259</Paragraphs>
  <Slides>19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Commissioner</vt:lpstr>
      <vt:lpstr>Commissioner ExtraBold</vt:lpstr>
      <vt:lpstr>Fira Sans Light</vt:lpstr>
      <vt:lpstr>Libre Franklin</vt:lpstr>
      <vt:lpstr>Noto Sans Light</vt:lpstr>
      <vt:lpstr>Nunito Sans ExtraLight</vt:lpstr>
      <vt:lpstr>Nunito Sans SemiBold</vt:lpstr>
      <vt:lpstr>Source Sans Pro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СТРАТЕГИЯ  РАЗВИТИЯ САМОГО  ЗАПАДНОГО</dc:title>
  <dc:creator>Сергей Буланов</dc:creator>
  <cp:lastModifiedBy>Дмитрий В. Гурин</cp:lastModifiedBy>
  <cp:revision>51</cp:revision>
  <dcterms:created xsi:type="dcterms:W3CDTF">2022-02-15T13:06:32Z</dcterms:created>
  <dcterms:modified xsi:type="dcterms:W3CDTF">2024-08-26T11:28:15Z</dcterms:modified>
</cp:coreProperties>
</file>