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377" r:id="rId2"/>
    <p:sldId id="2356" r:id="rId3"/>
    <p:sldId id="2365" r:id="rId4"/>
    <p:sldId id="2366" r:id="rId5"/>
    <p:sldId id="2367" r:id="rId6"/>
    <p:sldId id="2368" r:id="rId7"/>
    <p:sldId id="2369" r:id="rId8"/>
    <p:sldId id="2370" r:id="rId9"/>
    <p:sldId id="2371" r:id="rId10"/>
    <p:sldId id="2372" r:id="rId11"/>
    <p:sldId id="2373" r:id="rId12"/>
    <p:sldId id="2363" r:id="rId13"/>
    <p:sldId id="2364" r:id="rId14"/>
    <p:sldId id="2378" r:id="rId15"/>
    <p:sldId id="2359" r:id="rId16"/>
    <p:sldId id="2360" r:id="rId17"/>
    <p:sldId id="2361" r:id="rId18"/>
    <p:sldId id="2362" r:id="rId19"/>
    <p:sldId id="2357" r:id="rId20"/>
    <p:sldId id="2358" r:id="rId21"/>
    <p:sldId id="2374" r:id="rId22"/>
    <p:sldId id="2375" r:id="rId23"/>
    <p:sldId id="23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ACA"/>
    <a:srgbClr val="1CA599"/>
    <a:srgbClr val="252A57"/>
    <a:srgbClr val="294F8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4"/>
    <p:restoredTop sz="96327"/>
  </p:normalViewPr>
  <p:slideViewPr>
    <p:cSldViewPr snapToGrid="0" snapToObjects="1">
      <p:cViewPr varScale="1">
        <p:scale>
          <a:sx n="113" d="100"/>
          <a:sy n="113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8A818-2754-B74D-8706-D5D8DADA2380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49B1B-2050-6C41-9E7B-A1DAA7703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75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400551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713696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32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36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00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57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6926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83075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21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39129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22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92295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F2493-CB5C-4224-9A32-1A7937B5D30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3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7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9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1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4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4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99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8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2F0DB-733E-C445-8E63-D714F6CF5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E25BD0-C363-9647-9C1A-E7B13B816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1EF25-B221-7945-97FD-C6B2CB0C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7A665-A149-644B-9599-E5C62EF6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6C146-109A-4C4E-BFAB-47F9BCCD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0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10AC5-6B84-4B4A-80C4-6A95BDC8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B0CB69-A2CD-7C48-8F01-628977E29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4B613-B760-DA46-91C6-B55EB567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9AC19-E75C-AB49-ACCD-3389B3A5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72E7E-19CB-6C4D-BD58-25A1709F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6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813F1D-5313-FA42-9343-5F9190F5F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A2502C-59B2-D940-8DC5-DDD15374C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4AEFFE-0A48-C043-BF71-4BE71EFD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75738-8528-234F-8414-7FB1FA7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737715-C791-F446-942A-4B75BB02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91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DD7EF42-AFF9-644A-BABF-EC024295CD1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62106" y="0"/>
            <a:ext cx="3429895" cy="6858000"/>
          </a:xfrm>
          <a:custGeom>
            <a:avLst/>
            <a:gdLst>
              <a:gd name="connsiteX0" fmla="*/ 6858000 w 6858004"/>
              <a:gd name="connsiteY0" fmla="*/ 0 h 13716000"/>
              <a:gd name="connsiteX1" fmla="*/ 6858004 w 6858004"/>
              <a:gd name="connsiteY1" fmla="*/ 0 h 13716000"/>
              <a:gd name="connsiteX2" fmla="*/ 6858004 w 6858004"/>
              <a:gd name="connsiteY2" fmla="*/ 13716000 h 13716000"/>
              <a:gd name="connsiteX3" fmla="*/ 6858000 w 6858004"/>
              <a:gd name="connsiteY3" fmla="*/ 13716000 h 13716000"/>
              <a:gd name="connsiteX4" fmla="*/ 0 w 6858004"/>
              <a:gd name="connsiteY4" fmla="*/ 6858000 h 13716000"/>
              <a:gd name="connsiteX5" fmla="*/ 6858000 w 6858004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4" h="13716000">
                <a:moveTo>
                  <a:pt x="6858000" y="0"/>
                </a:moveTo>
                <a:lnTo>
                  <a:pt x="6858004" y="0"/>
                </a:lnTo>
                <a:lnTo>
                  <a:pt x="6858004" y="13716000"/>
                </a:lnTo>
                <a:lnTo>
                  <a:pt x="6858000" y="13716000"/>
                </a:lnTo>
                <a:cubicBezTo>
                  <a:pt x="3070432" y="13716000"/>
                  <a:pt x="0" y="10645569"/>
                  <a:pt x="0" y="6858000"/>
                </a:cubicBezTo>
                <a:cubicBezTo>
                  <a:pt x="0" y="3070431"/>
                  <a:pt x="3070432" y="0"/>
                  <a:pt x="685800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D15EE4-0DC1-A24B-BA57-857519D4D2A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0"/>
            <a:ext cx="3429893" cy="6858000"/>
          </a:xfrm>
          <a:custGeom>
            <a:avLst/>
            <a:gdLst>
              <a:gd name="connsiteX0" fmla="*/ 0 w 6858000"/>
              <a:gd name="connsiteY0" fmla="*/ 0 h 13716000"/>
              <a:gd name="connsiteX1" fmla="*/ 352911 w 6858000"/>
              <a:gd name="connsiteY1" fmla="*/ 8924 h 13716000"/>
              <a:gd name="connsiteX2" fmla="*/ 6858000 w 6858000"/>
              <a:gd name="connsiteY2" fmla="*/ 6858000 h 13716000"/>
              <a:gd name="connsiteX3" fmla="*/ 352911 w 6858000"/>
              <a:gd name="connsiteY3" fmla="*/ 13707076 h 13716000"/>
              <a:gd name="connsiteX4" fmla="*/ 0 w 685800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3716000">
                <a:moveTo>
                  <a:pt x="0" y="0"/>
                </a:moveTo>
                <a:lnTo>
                  <a:pt x="352911" y="8924"/>
                </a:lnTo>
                <a:cubicBezTo>
                  <a:pt x="3976472" y="192602"/>
                  <a:pt x="6858000" y="3188793"/>
                  <a:pt x="6858000" y="6858000"/>
                </a:cubicBezTo>
                <a:cubicBezTo>
                  <a:pt x="6858000" y="10527207"/>
                  <a:pt x="3976472" y="13523398"/>
                  <a:pt x="352911" y="13707076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5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2627486C-4C62-0D48-B165-AD52E7E599E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4941" y="1536700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FD1E5491-D83F-134E-8246-7ADD8582519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8569" y="1536700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B848136-6E1A-F342-A158-C95BE1EC8C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58106" y="1536700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8C4AB59F-AEBF-4D42-BEDE-DFF73383005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4941" y="4084638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712E5861-D8F8-CE4F-BC1C-E1F05712AC7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228569" y="4084638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BCF1E7A1-1F34-9C40-9C67-C0476D3B5C8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58106" y="4084638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5200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092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4561C4-9A67-A547-9BA9-FCB35D47188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17143" y="1878227"/>
            <a:ext cx="3774858" cy="4979773"/>
          </a:xfrm>
          <a:custGeom>
            <a:avLst/>
            <a:gdLst>
              <a:gd name="connsiteX0" fmla="*/ 6610866 w 7547750"/>
              <a:gd name="connsiteY0" fmla="*/ 0 h 9959546"/>
              <a:gd name="connsiteX1" fmla="*/ 7286788 w 7547750"/>
              <a:gd name="connsiteY1" fmla="*/ 34132 h 9959546"/>
              <a:gd name="connsiteX2" fmla="*/ 7547750 w 7547750"/>
              <a:gd name="connsiteY2" fmla="*/ 67292 h 9959546"/>
              <a:gd name="connsiteX3" fmla="*/ 7547750 w 7547750"/>
              <a:gd name="connsiteY3" fmla="*/ 9959546 h 9959546"/>
              <a:gd name="connsiteX4" fmla="*/ 911486 w 7547750"/>
              <a:gd name="connsiteY4" fmla="*/ 9959546 h 9959546"/>
              <a:gd name="connsiteX5" fmla="*/ 797896 w 7547750"/>
              <a:gd name="connsiteY5" fmla="*/ 9761996 h 9959546"/>
              <a:gd name="connsiteX6" fmla="*/ 0 w 7547750"/>
              <a:gd name="connsiteY6" fmla="*/ 6610865 h 9959546"/>
              <a:gd name="connsiteX7" fmla="*/ 6610866 w 7547750"/>
              <a:gd name="connsiteY7" fmla="*/ 0 h 995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7750" h="9959546">
                <a:moveTo>
                  <a:pt x="6610866" y="0"/>
                </a:moveTo>
                <a:cubicBezTo>
                  <a:pt x="6839058" y="0"/>
                  <a:pt x="7064550" y="11562"/>
                  <a:pt x="7286788" y="34132"/>
                </a:cubicBezTo>
                <a:lnTo>
                  <a:pt x="7547750" y="67292"/>
                </a:lnTo>
                <a:lnTo>
                  <a:pt x="7547750" y="9959546"/>
                </a:lnTo>
                <a:lnTo>
                  <a:pt x="911486" y="9959546"/>
                </a:lnTo>
                <a:lnTo>
                  <a:pt x="797896" y="9761996"/>
                </a:lnTo>
                <a:cubicBezTo>
                  <a:pt x="289042" y="8825281"/>
                  <a:pt x="0" y="7751828"/>
                  <a:pt x="0" y="6610865"/>
                </a:cubicBezTo>
                <a:cubicBezTo>
                  <a:pt x="0" y="2959786"/>
                  <a:pt x="2959786" y="0"/>
                  <a:pt x="661086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0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6134475"/>
            <a:ext cx="10985500" cy="3302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12750">
              <a:spcBef>
                <a:spcPts val="0"/>
              </a:spcBef>
              <a:buSzTx/>
              <a:buNone/>
              <a:defRPr sz="165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676650"/>
            <a:ext cx="10985500" cy="1003300"/>
          </a:xfrm>
          <a:prstGeom prst="rect">
            <a:avLst/>
          </a:prstGeom>
        </p:spPr>
        <p:txBody>
          <a:bodyPr/>
          <a:lstStyle>
            <a:lvl1pPr marL="0" indent="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0" y="1308100"/>
            <a:ext cx="10985502" cy="2324100"/>
          </a:xfrm>
          <a:prstGeom prst="rect">
            <a:avLst/>
          </a:prstGeom>
        </p:spPr>
        <p:txBody>
          <a:bodyPr anchor="b"/>
          <a:lstStyle>
            <a:lvl1pPr defTabSz="177800">
              <a:defRPr sz="6000" spc="-60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1334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3767E-6653-2C47-B4E5-A2F53350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AC18B3-3B52-704C-AE3D-FAF6621B6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EBF751-2493-5E4B-95E8-382C93C6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45B9C9-F8B6-494B-A86E-F81C6B78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D2ECC-7110-844B-92EB-81AEF0D8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07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301FA-81D8-A745-A743-3B9E65EB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971DF-4B3F-154D-9F3E-13CFC1947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DBEF83-B6B3-AE4D-918E-AC0B5E31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3C7B5-E2CD-9549-85A8-379BA750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50AC95-886A-FB4D-A86F-246B4F53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4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E255-E23B-594A-B319-68D8D5B5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991964-A656-FA4A-ADD5-9E91E726C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6040B8-611D-E845-A320-8CDC7F3AE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7EB2D-BF11-5449-BDD5-FFEC9DF6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3C6C5-DF0F-B347-87A2-A14D0604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A0EC66-3677-994E-A362-E8BF10BD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50B7E-1C97-2F40-A5AA-F0401840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155392-490C-4743-973C-D68EAFCB3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E3847A-ECE0-7A4E-ABB7-475924C20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B9825-387A-114D-8C8A-0140F73873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2124E7-B3DE-6F4A-B166-EEE870D1E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968152-E260-234E-A55E-6C0DB33A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C897C5-40FE-7645-8544-A6739C1D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98EEBA-C64C-8749-84A2-0D0A1E04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3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699F-2DE9-504A-960D-5682562A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8DE47E-0566-1346-AD78-069C514D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525B07-3634-E547-BB44-20EE2F6C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1DF8FD-6495-1A42-94FF-E0812E70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09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252101-77C3-424F-84DA-8A16891E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C4D285-71F1-FA48-80C0-54FBDAB8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6D4159-0DA5-E44C-80AE-91BAD92A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99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93AAA-28B0-E64E-8AFE-1A2D6A25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7390B5-1B51-3C44-803A-BDCE4392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93F38-435D-5C48-9809-3C4B735EC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A9895D-2A23-CC47-BB16-245D770E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2500-FA0C-FE4E-9B9E-AEA5B966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900C1-37AE-9546-9CDC-654AC089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4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66B8D-A413-6348-B087-6A8078E0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ECEFF8-A3A3-954E-B765-22BDC0971A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2A948-FF95-774F-AEAE-22F04EE75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F98FE8-8C85-5D49-8D6D-C23DB5E5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93FE8D-DF2B-3540-9D08-D97E0555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4B472E-D201-5545-8DC1-A203A1599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5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5757E-3E69-DC4C-B99C-6CC6F00A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857C6D-42B2-CE4A-B483-597E3A553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E8898-B29E-1847-9CD9-5C60D9C09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CFF3C-EB49-9E4A-84F4-0C56BEC4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FA01A-922F-7C4D-9D07-29422BC31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6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125" Type="http://schemas.openxmlformats.org/officeDocument/2006/relationships/image" Target="../media/image13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07" Type="http://schemas.openxmlformats.org/officeDocument/2006/relationships/image" Target="../media/image113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5" Type="http://schemas.openxmlformats.org/officeDocument/2006/relationships/image" Target="../media/image5.png"/><Relationship Id="rId10" Type="http://schemas.openxmlformats.org/officeDocument/2006/relationships/image" Target="../media/image32.sv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Relationship Id="rId9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10" Type="http://schemas.openxmlformats.org/officeDocument/2006/relationships/hyperlink" Target="https://eios.kantiana.ru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6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ocial@kantiana.ru" TargetMode="External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E02C86-98E2-2646-4ED9-75546D42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40"/>
          <a:stretch/>
        </p:blipFill>
        <p:spPr>
          <a:xfrm>
            <a:off x="-60683" y="-215900"/>
            <a:ext cx="12313365" cy="712288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E369E3-2D88-664C-A4B5-965E308CEFF7}"/>
              </a:ext>
            </a:extLst>
          </p:cNvPr>
          <p:cNvSpPr/>
          <p:nvPr/>
        </p:nvSpPr>
        <p:spPr>
          <a:xfrm>
            <a:off x="11663386" y="-48986"/>
            <a:ext cx="649979" cy="6955971"/>
          </a:xfrm>
          <a:prstGeom prst="rect">
            <a:avLst/>
          </a:prstGeom>
          <a:solidFill>
            <a:srgbClr val="252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6E2F9D2-2E5D-4A4B-9FA1-AEE70C52F7D5}"/>
              </a:ext>
            </a:extLst>
          </p:cNvPr>
          <p:cNvSpPr/>
          <p:nvPr/>
        </p:nvSpPr>
        <p:spPr>
          <a:xfrm flipH="1">
            <a:off x="12089082" y="-48986"/>
            <a:ext cx="102918" cy="6999470"/>
          </a:xfrm>
          <a:prstGeom prst="rect">
            <a:avLst/>
          </a:prstGeom>
          <a:pattFill prst="wdDnDiag">
            <a:fgClr>
              <a:schemeClr val="bg1"/>
            </a:fgClr>
            <a:bgClr>
              <a:srgbClr val="252A5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6678F87-F00B-914E-8F58-0D2E73B88DC8}"/>
              </a:ext>
            </a:extLst>
          </p:cNvPr>
          <p:cNvSpPr txBox="1">
            <a:spLocks/>
          </p:cNvSpPr>
          <p:nvPr/>
        </p:nvSpPr>
        <p:spPr>
          <a:xfrm>
            <a:off x="528614" y="2072249"/>
            <a:ext cx="8585993" cy="23876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Организационная встреча с первокурсниками 2024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045AD2-CD1D-0B42-8818-B1FF1ED87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7540"/>
          <a:stretch/>
        </p:blipFill>
        <p:spPr>
          <a:xfrm>
            <a:off x="565604" y="-374887"/>
            <a:ext cx="3587889" cy="2785261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небо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BDB30AB3-447D-334A-94BE-49A1AF8FAE3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l="26552" r="26552"/>
          <a:stretch>
            <a:fillRect/>
          </a:stretch>
        </p:blipFill>
        <p:spPr>
          <a:xfrm>
            <a:off x="8416925" y="1974850"/>
            <a:ext cx="3775075" cy="4979988"/>
          </a:xfr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1F3A0F3A-604C-E34A-B9C0-8B326EE71167}"/>
              </a:ext>
            </a:extLst>
          </p:cNvPr>
          <p:cNvSpPr/>
          <p:nvPr/>
        </p:nvSpPr>
        <p:spPr>
          <a:xfrm>
            <a:off x="9105094" y="1458604"/>
            <a:ext cx="3773875" cy="3773875"/>
          </a:xfrm>
          <a:prstGeom prst="donut">
            <a:avLst>
              <a:gd name="adj" fmla="val 2684"/>
            </a:avLst>
          </a:prstGeom>
          <a:solidFill>
            <a:srgbClr val="F7C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31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990430" y="246378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22" name="Объект 16">
            <a:extLst>
              <a:ext uri="{FF2B5EF4-FFF2-40B4-BE49-F238E27FC236}">
                <a16:creationId xmlns:a16="http://schemas.microsoft.com/office/drawing/2014/main" id="{CF5AEA91-C323-3D5A-A9B4-AA77F11790DC}"/>
              </a:ext>
            </a:extLst>
          </p:cNvPr>
          <p:cNvSpPr txBox="1">
            <a:spLocks/>
          </p:cNvSpPr>
          <p:nvPr/>
        </p:nvSpPr>
        <p:spPr>
          <a:xfrm>
            <a:off x="839788" y="3081601"/>
            <a:ext cx="4436911" cy="3252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KZ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1804F-BD17-E80C-3C5B-DB120A697330}"/>
              </a:ext>
            </a:extLst>
          </p:cNvPr>
          <p:cNvSpPr txBox="1"/>
          <p:nvPr/>
        </p:nvSpPr>
        <p:spPr>
          <a:xfrm>
            <a:off x="1006866" y="1586652"/>
            <a:ext cx="39457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ПРИКРЕПИТЬСЯ?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EEB71-9636-B67D-5C62-71749DB1D58E}"/>
              </a:ext>
            </a:extLst>
          </p:cNvPr>
          <p:cNvSpPr txBox="1"/>
          <p:nvPr/>
        </p:nvSpPr>
        <p:spPr>
          <a:xfrm>
            <a:off x="1477963" y="2992185"/>
            <a:ext cx="2312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подписать заявление</a:t>
            </a:r>
            <a:endParaRPr lang="ru-KZ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A93B69-8CF7-051C-3248-08D0F5DAF68F}"/>
              </a:ext>
            </a:extLst>
          </p:cNvPr>
          <p:cNvSpPr txBox="1"/>
          <p:nvPr/>
        </p:nvSpPr>
        <p:spPr>
          <a:xfrm>
            <a:off x="772243" y="1980183"/>
            <a:ext cx="4284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заявление о прикреплении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EC7DF9F-7214-0019-EF1E-699064295418}"/>
              </a:ext>
            </a:extLst>
          </p:cNvPr>
          <p:cNvCxnSpPr/>
          <p:nvPr/>
        </p:nvCxnSpPr>
        <p:spPr>
          <a:xfrm>
            <a:off x="2638425" y="2349515"/>
            <a:ext cx="0" cy="593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45F552C-2CD4-AA08-642B-95EB319F5F94}"/>
              </a:ext>
            </a:extLst>
          </p:cNvPr>
          <p:cNvSpPr txBox="1"/>
          <p:nvPr/>
        </p:nvSpPr>
        <p:spPr>
          <a:xfrm>
            <a:off x="4895446" y="2036908"/>
            <a:ext cx="559831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ПРЕИМУЩЕСТВА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квалифицированной медицинской помощи в комфортных условиях по полису ОМС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профилактических осмотров, диспансеризация, вакцинация с минимальными затратами по времени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медицинской справки об освобождении от учебы и допуска к занятиям физической культурой и спортом без предоставления медицинских справок лично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пакета медицинских документов при заключении договора найма и заселения в общежитие с прохождением вакцинации, флюорографического исследования и т.д. бесплатно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медицинских документов для предоставления академического отпуска бесплатно</a:t>
            </a:r>
            <a:endParaRPr lang="ru-KZ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7C13DC-5D60-E46F-6593-7FEC0378CD54}"/>
              </a:ext>
            </a:extLst>
          </p:cNvPr>
          <p:cNvSpPr txBox="1"/>
          <p:nvPr/>
        </p:nvSpPr>
        <p:spPr>
          <a:xfrm>
            <a:off x="369508" y="5923703"/>
            <a:ext cx="11479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находится на первом этаже Университетской клиники БФУ им. И. Канта. Клиника имеет удобную транспортную инфраструктуру, шаговую доступность остановочных пунктов и расположена по адресу: ул. 9 апреля, 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4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9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Прикрепись  к студенческой поликлинике</a:t>
                  </a:r>
                </a:p>
              </p:txBody>
            </p:sp>
          </p:grpSp>
        </p:grp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CFF7764-56A4-DA49-874A-B1D83D049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25"/>
              </a:ext>
            </a:extLst>
          </a:blip>
          <a:stretch>
            <a:fillRect/>
          </a:stretch>
        </p:blipFill>
        <p:spPr>
          <a:xfrm>
            <a:off x="1569148" y="3455839"/>
            <a:ext cx="2138554" cy="2138554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6893719" y="5038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ommissioner ExtraBold" pitchFamily="2" charset="0"/>
              </a:rPr>
              <a:t>СТУДЕНЧЕСКАЯ ПОЛИКЛИНИКА</a:t>
            </a:r>
          </a:p>
        </p:txBody>
      </p:sp>
      <p:sp>
        <p:nvSpPr>
          <p:cNvPr id="22" name="Объект 16">
            <a:extLst>
              <a:ext uri="{FF2B5EF4-FFF2-40B4-BE49-F238E27FC236}">
                <a16:creationId xmlns:a16="http://schemas.microsoft.com/office/drawing/2014/main" id="{CF5AEA91-C323-3D5A-A9B4-AA77F11790DC}"/>
              </a:ext>
            </a:extLst>
          </p:cNvPr>
          <p:cNvSpPr txBox="1">
            <a:spLocks/>
          </p:cNvSpPr>
          <p:nvPr/>
        </p:nvSpPr>
        <p:spPr>
          <a:xfrm>
            <a:off x="839788" y="3081601"/>
            <a:ext cx="4436911" cy="3252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KZ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7C13DC-5D60-E46F-6593-7FEC0378CD54}"/>
              </a:ext>
            </a:extLst>
          </p:cNvPr>
          <p:cNvSpPr txBox="1"/>
          <p:nvPr/>
        </p:nvSpPr>
        <p:spPr>
          <a:xfrm>
            <a:off x="356204" y="5462038"/>
            <a:ext cx="11479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находится на первом этаже Университетской клиники БФУ им. И. Канта. Клиника имеет удобную транспортную инфраструктуру, шаговую доступность остановочных пунктов и расположена по адресу: ул. 9 апреля, 60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34386-272A-5388-BD9F-08EC105ECDA8}"/>
              </a:ext>
            </a:extLst>
          </p:cNvPr>
          <p:cNvSpPr txBox="1"/>
          <p:nvPr/>
        </p:nvSpPr>
        <p:spPr>
          <a:xfrm>
            <a:off x="521908" y="1525260"/>
            <a:ext cx="83724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допуска к занятиям по физкультуре необходимо: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 сентября пройти медицинский осмотр в студенческой поликлинике для определения функциональной группы здоровья для занятий физической культурой (формулировка строго обязательна)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по 5 сентября записаться на учебные занятия на сайте https://fc.kantiana.ru/ в соответствии с функциональной группой здоровья. По индивидуальным медицинским показаниям возможна перезапись на занятия в течение семестра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CF69A3-73F5-7DA1-20D9-7FF6FE8E8F65}"/>
              </a:ext>
            </a:extLst>
          </p:cNvPr>
          <p:cNvSpPr txBox="1"/>
          <p:nvPr/>
        </p:nvSpPr>
        <p:spPr>
          <a:xfrm>
            <a:off x="1911350" y="4338796"/>
            <a:ext cx="8369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Прикрепление полиса ОМС в Калининградской области занимает 2 недели, рекомендуем иногородним студентам сделать справку-заключение в течение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августа.</a:t>
            </a:r>
            <a:endParaRPr lang="ru-KZ" sz="16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8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4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11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Справка для занятий физической культурой </a:t>
                  </a:r>
                </a:p>
              </p:txBody>
            </p:sp>
          </p:grpSp>
        </p:grp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664F61-C1F5-C348-B4CC-BE412B590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7"/>
              </a:ext>
            </a:extLst>
          </a:blip>
          <a:stretch>
            <a:fillRect/>
          </a:stretch>
        </p:blipFill>
        <p:spPr>
          <a:xfrm>
            <a:off x="9556202" y="2102596"/>
            <a:ext cx="1840155" cy="1840155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144808" y="4729233"/>
            <a:ext cx="1979023" cy="1902164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593803" y="1291662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92039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9563" y="1285860"/>
            <a:ext cx="847767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ВЫБОР ВИДОВ ДВИГАТЕЛЬНОЙ АКТИВНОСТИ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7399" y="1980503"/>
            <a:ext cx="82898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МЕДИЦИНСКИЙ ДОПУСК К ЗАНЯТИЯМ  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07127" y="2708013"/>
            <a:ext cx="73701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ЦИФРОВОЙ СЕРВИС  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FC.KANTIANA.RU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91315" y="3452108"/>
            <a:ext cx="95535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КУРАТОРАМИ ПО ФИЗИЧЕСКОЙ КУЛЬТУРЕ </a:t>
            </a:r>
            <a:endParaRPr lang="en-US" sz="28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31481" y="4252180"/>
            <a:ext cx="85121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ВК по вопросам </a:t>
            </a:r>
            <a:r>
              <a:rPr lang="ru-RU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ФКиС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https://vk.com/club92863546</a:t>
            </a:r>
            <a:r>
              <a:rPr lang="ru-RU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451" y="1481205"/>
            <a:ext cx="1641082" cy="164108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4133006" y="5142968"/>
            <a:ext cx="937869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 </a:t>
            </a:r>
            <a:r>
              <a:rPr lang="ru-RU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ВШФКиС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ул. Невского 14, корпус 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(новый бассейн)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15,  тел. 595-595 доб. 9331 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4" y="5103001"/>
            <a:ext cx="3511481" cy="15915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293975" y="-1354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0" y="-413973"/>
            <a:ext cx="12299211" cy="1969066"/>
            <a:chOff x="-39872" y="-510096"/>
            <a:chExt cx="12299211" cy="1969066"/>
          </a:xfrm>
        </p:grpSpPr>
        <p:sp>
          <p:nvSpPr>
            <p:cNvPr id="26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1969066"/>
              <a:chOff x="521908" y="-510096"/>
              <a:chExt cx="11737431" cy="1969066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402958"/>
                <a:chOff x="521908" y="-19037"/>
                <a:chExt cx="9658873" cy="1402958"/>
              </a:xfrm>
            </p:grpSpPr>
            <p:sp>
              <p:nvSpPr>
                <p:cNvPr id="30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12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296357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ДИСЦИПЛИНА «ЭЛЕКТИВНЫЕ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КУРСЫ</a:t>
                  </a:r>
                </a:p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ПО 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ФИЗИЧЕСКОЙ КУЛЬТУРЕ И СПОРТУ» </a:t>
                  </a:r>
                </a:p>
              </p:txBody>
            </p:sp>
          </p:grpSp>
        </p:grpSp>
      </p:grp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10087378" y="1191353"/>
            <a:ext cx="1979023" cy="1902164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278526" y="1118331"/>
          <a:ext cx="5428007" cy="5655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Лист" r:id="rId4" imgW="11191770" imgH="11658716" progId="Excel.Sheet.8">
                  <p:embed/>
                </p:oleObj>
              </mc:Choice>
              <mc:Fallback>
                <p:oleObj name="Лист" r:id="rId4" imgW="11191770" imgH="11658716" progId="Excel.Sheet.8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8526" y="1118331"/>
                        <a:ext cx="5428007" cy="5655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694" y="1709636"/>
            <a:ext cx="4249280" cy="287146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176694" y="4902200"/>
            <a:ext cx="4199467" cy="1397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ДЛЯ ПЛАВАНИЯ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купальный костюм, плавательные очки, шапочка, сланцы, полотенце, мыло и мочалка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3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13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ЗАНЯТИЯ ПО ПЛАВАНИЮ В 1 семестре 1 курса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IMG_5728.jpeg" descr="IMG_57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-177421"/>
            <a:ext cx="12191998" cy="8046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qr-code.png" descr="qr-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9479" y="734158"/>
            <a:ext cx="1103434" cy="110343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03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Треугольник 6"/>
          <p:cNvSpPr/>
          <p:nvPr/>
        </p:nvSpPr>
        <p:spPr bwMode="auto">
          <a:xfrm rot="3846152">
            <a:off x="1581288" y="1683118"/>
            <a:ext cx="6630845" cy="9165049"/>
          </a:xfrm>
          <a:prstGeom prst="triangle">
            <a:avLst>
              <a:gd name="adj" fmla="val 50000"/>
            </a:avLst>
          </a:prstGeom>
          <a:solidFill>
            <a:srgbClr val="8F00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 bwMode="auto">
          <a:xfrm>
            <a:off x="854959" y="2370685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7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US" sz="3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/>
        </p:blipFill>
        <p:spPr bwMode="auto">
          <a:xfrm>
            <a:off x="0" y="828469"/>
            <a:ext cx="5671596" cy="13889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дежда, человек, стоящий, сустав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69152" y="3203398"/>
            <a:ext cx="3010687" cy="3931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8066207" y="901566"/>
            <a:ext cx="397211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6B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EA5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ПОБЕДИТЕЛЕЙ: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резидента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Техноквартала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неокампусе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Кантиана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экспертное курирование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до стадии бизнеса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ресурсная база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апробации        и пилотирования проекта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партнёров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к инвестированию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6B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УЧАСТНИКОВ: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подготовка проектов,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соответствующих технологическим рынкам будущего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833354" y="1005466"/>
            <a:ext cx="5165813" cy="5738234"/>
          </a:xfrm>
          <a:prstGeom prst="roundRect">
            <a:avLst>
              <a:gd name="adj" fmla="val 4163"/>
            </a:avLst>
          </a:prstGeom>
          <a:noFill/>
          <a:ln w="38100">
            <a:solidFill>
              <a:srgbClr val="6B4A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pic>
        <p:nvPicPr>
          <p:cNvPr id="14" name="Трехмерная модель 13" descr="Кубок-чаша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/>
        </p:blipFill>
        <p:spPr bwMode="auto">
          <a:xfrm rot="20043541">
            <a:off x="7042391" y="1495787"/>
            <a:ext cx="1108241" cy="1014467"/>
          </a:xfrm>
          <a:prstGeom prst="rect">
            <a:avLst/>
          </a:prstGeom>
        </p:spPr>
      </p:pic>
      <p:pic>
        <p:nvPicPr>
          <p:cNvPr id="15" name="Трехмерная модель 14" descr="Ракета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/>
        </p:blipFill>
        <p:spPr bwMode="auto">
          <a:xfrm rot="1712205">
            <a:off x="6858862" y="4049627"/>
            <a:ext cx="1105794" cy="16686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EE8870-7A45-4BD0-8532-0CBA71C925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12" t="5837" r="6391" b="6325"/>
          <a:stretch/>
        </p:blipFill>
        <p:spPr bwMode="auto">
          <a:xfrm>
            <a:off x="61083" y="1178724"/>
            <a:ext cx="2273334" cy="22848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1F3641-0B27-4AC6-93A6-98E028573E12}"/>
              </a:ext>
            </a:extLst>
          </p:cNvPr>
          <p:cNvSpPr txBox="1"/>
          <p:nvPr/>
        </p:nvSpPr>
        <p:spPr bwMode="auto">
          <a:xfrm>
            <a:off x="667665" y="1339043"/>
            <a:ext cx="7744407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-1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образовательных трека</a:t>
            </a:r>
          </a:p>
          <a:p>
            <a:pPr algn="ctr">
              <a:defRPr/>
            </a:pPr>
            <a:endParaRPr lang="ru-RU" sz="2400" b="1" spc="-15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spc="-1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единомышленников</a:t>
            </a:r>
          </a:p>
          <a:p>
            <a:pPr algn="ctr">
              <a:defRPr/>
            </a:pPr>
            <a:endParaRPr lang="ru-RU" sz="2400" b="1" spc="-15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spc="-1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Экспертное сообщество</a:t>
            </a:r>
          </a:p>
          <a:p>
            <a:pPr algn="ctr">
              <a:defRPr/>
            </a:pPr>
            <a:endParaRPr lang="ru-RU" sz="2400" b="1" spc="-15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spc="-1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создать и </a:t>
            </a:r>
          </a:p>
          <a:p>
            <a:pPr algn="ctr">
              <a:defRPr/>
            </a:pPr>
            <a:r>
              <a:rPr lang="ru-RU" sz="2400" b="1" spc="-1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воплотить крутой проект</a:t>
            </a:r>
          </a:p>
          <a:p>
            <a:pPr algn="ctr">
              <a:defRPr/>
            </a:pP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7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15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Акселератор</a:t>
                  </a:r>
                </a:p>
              </p:txBody>
            </p:sp>
          </p:grpSp>
        </p:grpSp>
      </p:grp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одежда, Человеческое лиц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A1A579D-DF0E-1F4A-60CC-29552367B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DF5248-057F-4077-A64F-0B431ECA0197}"/>
              </a:ext>
            </a:extLst>
          </p:cNvPr>
          <p:cNvSpPr/>
          <p:nvPr/>
        </p:nvSpPr>
        <p:spPr>
          <a:xfrm>
            <a:off x="1885361" y="5118754"/>
            <a:ext cx="4788816" cy="11217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D7DE56-FA37-42EE-BC02-D273C436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25554" y="4855302"/>
            <a:ext cx="1908430" cy="1908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9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16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ВНЕУЧЕБКА – ЭТО ПО ЛЮБВИ</a:t>
                  </a:r>
                </a:p>
              </p:txBody>
            </p:sp>
          </p:grpSp>
        </p:grpSp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9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остюм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BB815FD-2857-D340-5C3E-69682B8AC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9A05A6-0FE3-49BB-A99E-690C0BF97E71}"/>
              </a:ext>
            </a:extLst>
          </p:cNvPr>
          <p:cNvSpPr/>
          <p:nvPr/>
        </p:nvSpPr>
        <p:spPr>
          <a:xfrm>
            <a:off x="1885361" y="5118755"/>
            <a:ext cx="3657600" cy="8955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DDED1A-3D60-49D8-97C8-8D6F3E9D87B4}"/>
              </a:ext>
            </a:extLst>
          </p:cNvPr>
          <p:cNvSpPr/>
          <p:nvPr/>
        </p:nvSpPr>
        <p:spPr>
          <a:xfrm>
            <a:off x="4314876" y="5588229"/>
            <a:ext cx="1152670" cy="8955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D529EA-57B2-448F-B841-EB3D8C13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62129" y="4255474"/>
            <a:ext cx="2215297" cy="22152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9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17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ОДОБРЕНО ПРЕЗИДЕНТОМ</a:t>
                  </a:r>
                </a:p>
              </p:txBody>
            </p:sp>
          </p:grpSp>
        </p:grpSp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снимок экран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DCC621E4-B0BE-A916-C637-749BDE1A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2230644C-8553-4B91-9B0F-7F16FB0E1EB4}"/>
              </a:ext>
            </a:extLst>
          </p:cNvPr>
          <p:cNvSpPr txBox="1">
            <a:spLocks/>
          </p:cNvSpPr>
          <p:nvPr/>
        </p:nvSpPr>
        <p:spPr>
          <a:xfrm>
            <a:off x="-326571" y="2072160"/>
            <a:ext cx="3459102" cy="20581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5400" b="1" dirty="0">
              <a:solidFill>
                <a:schemeClr val="bg1">
                  <a:lumMod val="65000"/>
                </a:schemeClr>
              </a:solidFill>
              <a:latin typeface="Commissioner ExtraBold" pitchFamily="2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F13258C-BB35-4009-AEAD-A3DF6C6271EE}"/>
              </a:ext>
            </a:extLst>
          </p:cNvPr>
          <p:cNvSpPr/>
          <p:nvPr/>
        </p:nvSpPr>
        <p:spPr>
          <a:xfrm>
            <a:off x="1989056" y="4310593"/>
            <a:ext cx="6363093" cy="1908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D091BC"/>
                </a:solidFill>
                <a:latin typeface="Arial Black" panose="020B0A04020102020204" pitchFamily="34" charset="0"/>
              </a:rPr>
              <a:t>2 СЕНТЯРЯ</a:t>
            </a:r>
          </a:p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Отличное начало </a:t>
            </a:r>
          </a:p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Гастрономический фестиваль «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пиКАНТно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1600" b="1" dirty="0">
                <a:solidFill>
                  <a:srgbClr val="D091BC"/>
                </a:solidFill>
                <a:latin typeface="Arial Black" panose="020B0A04020102020204" pitchFamily="34" charset="0"/>
              </a:rPr>
              <a:t>14 СЕНТЯБРЯ </a:t>
            </a:r>
          </a:p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Ярмарка студенческих сообществ</a:t>
            </a:r>
          </a:p>
          <a:p>
            <a:endParaRPr lang="ru-RU" b="1" dirty="0">
              <a:solidFill>
                <a:srgbClr val="0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r>
              <a:rPr lang="ru-RU" sz="1600" b="1" dirty="0">
                <a:solidFill>
                  <a:srgbClr val="D091B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3A849E-02F7-4593-87E7-9CA569BB3C56}"/>
              </a:ext>
            </a:extLst>
          </p:cNvPr>
          <p:cNvSpPr/>
          <p:nvPr/>
        </p:nvSpPr>
        <p:spPr>
          <a:xfrm>
            <a:off x="4050489" y="5704232"/>
            <a:ext cx="5043341" cy="10729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D091BC"/>
                </a:solidFill>
                <a:latin typeface="Arial Black" panose="020B0A04020102020204" pitchFamily="34" charset="0"/>
              </a:rPr>
              <a:t>ОКТЯБРЬ</a:t>
            </a:r>
            <a:endParaRPr lang="ru-RU" sz="1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Выездная школа для первокурсников</a:t>
            </a:r>
          </a:p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Творческий фестиваль «Резонанс»</a:t>
            </a:r>
          </a:p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студ.медиа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ЭТОБАЗА</a:t>
            </a:r>
          </a:p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9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18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ВНЕУЧЕБНАЯ ДЕЯТЕЛЬНОСТЬ</a:t>
                  </a:r>
                </a:p>
              </p:txBody>
            </p:sp>
          </p:grpSp>
        </p:grpSp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2D93B8-6712-3F47-A449-8F7C66499BF3}"/>
              </a:ext>
            </a:extLst>
          </p:cNvPr>
          <p:cNvSpPr/>
          <p:nvPr/>
        </p:nvSpPr>
        <p:spPr>
          <a:xfrm>
            <a:off x="762001" y="1536700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3743F8-5F9A-0E45-90D5-F47E22CBFD73}"/>
              </a:ext>
            </a:extLst>
          </p:cNvPr>
          <p:cNvSpPr/>
          <p:nvPr/>
        </p:nvSpPr>
        <p:spPr>
          <a:xfrm>
            <a:off x="4444207" y="1536700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D16F64-6CEF-C94B-89D8-42D69F630DB2}"/>
              </a:ext>
            </a:extLst>
          </p:cNvPr>
          <p:cNvSpPr/>
          <p:nvPr/>
        </p:nvSpPr>
        <p:spPr>
          <a:xfrm>
            <a:off x="8113714" y="1536700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0A69-E42C-154D-BA68-F39A98842F40}"/>
              </a:ext>
            </a:extLst>
          </p:cNvPr>
          <p:cNvSpPr/>
          <p:nvPr/>
        </p:nvSpPr>
        <p:spPr>
          <a:xfrm>
            <a:off x="762001" y="4084638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189C13-3E2A-214A-993B-DA1D33D42575}"/>
              </a:ext>
            </a:extLst>
          </p:cNvPr>
          <p:cNvSpPr/>
          <p:nvPr/>
        </p:nvSpPr>
        <p:spPr>
          <a:xfrm>
            <a:off x="4444207" y="4084638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68E8A6-B289-AA4F-AA21-141152FBBCD7}"/>
              </a:ext>
            </a:extLst>
          </p:cNvPr>
          <p:cNvSpPr/>
          <p:nvPr/>
        </p:nvSpPr>
        <p:spPr>
          <a:xfrm>
            <a:off x="8113714" y="4084638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353B850-3D00-4A37-A2BE-711EE47E1CF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4026" r="5380"/>
          <a:stretch/>
        </p:blipFill>
        <p:spPr>
          <a:xfrm>
            <a:off x="8505890" y="1536700"/>
            <a:ext cx="2890006" cy="2255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C1A639-80AE-1044-4AC6-AE673B152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5621"/>
          <a:stretch/>
        </p:blipFill>
        <p:spPr>
          <a:xfrm>
            <a:off x="9655629" y="-510096"/>
            <a:ext cx="2603710" cy="19690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67B390-5B48-40A1-8F71-B5E8051F8172}"/>
              </a:ext>
            </a:extLst>
          </p:cNvPr>
          <p:cNvSpPr txBox="1"/>
          <p:nvPr/>
        </p:nvSpPr>
        <p:spPr>
          <a:xfrm>
            <a:off x="954736" y="1518169"/>
            <a:ext cx="3145492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Призывники</a:t>
            </a:r>
          </a:p>
          <a:p>
            <a:pPr>
              <a:lnSpc>
                <a:spcPts val="1000"/>
              </a:lnSpc>
            </a:pP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мужского пола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от 18 до 30 лет, обязанные состоять на воинском учете и не пребывающие в запасе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30B64BF-2F1B-4CBE-ABC2-EAB797BDBE09}"/>
              </a:ext>
            </a:extLst>
          </p:cNvPr>
          <p:cNvSpPr/>
          <p:nvPr/>
        </p:nvSpPr>
        <p:spPr>
          <a:xfrm>
            <a:off x="4636942" y="1536700"/>
            <a:ext cx="3257519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Допризывного возраста</a:t>
            </a:r>
          </a:p>
          <a:p>
            <a:pPr>
              <a:lnSpc>
                <a:spcPts val="1000"/>
              </a:lnSpc>
            </a:pP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*достигшие 17 лет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68764-58E4-49E4-AAF1-93F677070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939" y="-90066"/>
            <a:ext cx="5858764" cy="53649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79C0D4F-83AC-43A4-A3CF-1D8EE9089D52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2000"/>
                    </a14:imgEffect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rcRect l="12338" r="12338"/>
          <a:stretch>
            <a:fillRect/>
          </a:stretch>
        </p:blipFill>
        <p:spPr>
          <a:xfrm>
            <a:off x="8505890" y="4084639"/>
            <a:ext cx="2890800" cy="2255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2253ED2-B89D-40D3-8C8A-91C4959B1D09}"/>
              </a:ext>
            </a:extLst>
          </p:cNvPr>
          <p:cNvSpPr/>
          <p:nvPr/>
        </p:nvSpPr>
        <p:spPr>
          <a:xfrm>
            <a:off x="913804" y="4133212"/>
            <a:ext cx="8211730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Военнообязанные </a:t>
            </a:r>
          </a:p>
          <a:p>
            <a:pPr>
              <a:lnSpc>
                <a:spcPts val="1000"/>
              </a:lnSpc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мужского пола,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пребывающие в запасе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6662B1-6CCC-4DA1-8CBF-C3678A1F8186}"/>
              </a:ext>
            </a:extLst>
          </p:cNvPr>
          <p:cNvSpPr txBox="1"/>
          <p:nvPr/>
        </p:nvSpPr>
        <p:spPr>
          <a:xfrm>
            <a:off x="4751527" y="4103248"/>
            <a:ext cx="3257519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Военнообязанные </a:t>
            </a:r>
          </a:p>
          <a:p>
            <a:pPr>
              <a:lnSpc>
                <a:spcPts val="1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женского пола,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 военно-учётные специальности</a:t>
            </a:r>
          </a:p>
          <a:p>
            <a:pPr>
              <a:lnSpc>
                <a:spcPts val="5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(перечисленные в приложении № 1 к Положению о воинском учете)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3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8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19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ПОСТАНОВКА НА ВОИНСКИЙ УЧЁТ. КАТЕГОРИИ ГРАЖДАН</a:t>
                  </a:r>
                </a:p>
              </p:txBody>
            </p:sp>
          </p:grpSp>
        </p:grpSp>
      </p:grp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60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08" y="4365351"/>
            <a:ext cx="1794113" cy="1794113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999384" y="1201420"/>
            <a:ext cx="7259955" cy="519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Оформление и выдача документов: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Справка студента (со 2 сентября,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корпоративная почта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)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Выписки из приказов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Выписка об успеваемости студента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Зачетные книжки для СПО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Копии лицензии и аккредитации вуза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Студенческие билеты </a:t>
            </a:r>
            <a:r>
              <a:rPr lang="ru-RU" sz="16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с 21 августа 2024 по графику: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07000"/>
              </a:lnSpc>
              <a:buFont typeface="+mj-lt"/>
              <a:buNone/>
            </a:pPr>
            <a:endParaRPr lang="ru-RU" altLang="en-US" sz="1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07000"/>
              </a:lnSpc>
              <a:buFont typeface="+mj-lt"/>
              <a:buNone/>
            </a:pPr>
            <a:r>
              <a:rPr lang="ru-RU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https://kantiana.ru/news/priglashaem-pervokursnikov-bfu-im-i-kanta-na-poluchenie-studencheskikh-dokumentov-/</a:t>
            </a:r>
            <a:r>
              <a:rPr lang="ru-RU" alt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8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07000"/>
              </a:lnSpc>
              <a:buFont typeface="+mj-lt"/>
              <a:buNone/>
            </a:pP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Издание приказов: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Об отчислении по собственному желанию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Об изменении фамилии/смене гражданства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Уход/Выход из академического отпуска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 предоставлении отпуска в связи с призывом ВС РФ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 предоставлении отпуска по беременности и родам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 предоставлении индивидуального графика и др. 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Дополнительные соглашения к договорам на обучение</a:t>
            </a:r>
            <a:endParaRPr lang="ru-RU" altLang="en-US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239431" y="4008874"/>
            <a:ext cx="2507069" cy="2507069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289265" y="3610997"/>
            <a:ext cx="1902735" cy="1902735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21" name="Заголовок 1"/>
          <p:cNvSpPr txBox="1"/>
          <p:nvPr/>
        </p:nvSpPr>
        <p:spPr>
          <a:xfrm>
            <a:off x="4771390" y="-92075"/>
            <a:ext cx="10721975" cy="1087755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189865" y="1201420"/>
            <a:ext cx="4502150" cy="1689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Ул.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Александра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Невского 14 (корпус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«физмата»), 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каб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122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Режим работы: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Понедельник – четверг с 9:00 до 18:00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Пятница с 9:00 до 16:45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БЕЗ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ОБЕДА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Почта: </a:t>
            </a:r>
            <a:r>
              <a:rPr lang="en-US" alt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mfc@kantiana.ru</a:t>
            </a:r>
            <a:endParaRPr lang="en-US" altLang="ru-RU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тел: 8 (4012) 595 595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3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МФЦ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68764-58E4-49E4-AAF1-93F67707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238" y="-90066"/>
            <a:ext cx="5858764" cy="5364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A4F7B0-28E8-4137-9270-6CD0BBFED2C2}"/>
              </a:ext>
            </a:extLst>
          </p:cNvPr>
          <p:cNvCxnSpPr>
            <a:cxnSpLocks/>
          </p:cNvCxnSpPr>
          <p:nvPr/>
        </p:nvCxnSpPr>
        <p:spPr>
          <a:xfrm>
            <a:off x="3414319" y="1227999"/>
            <a:ext cx="0" cy="4680000"/>
          </a:xfrm>
          <a:prstGeom prst="line">
            <a:avLst/>
          </a:prstGeom>
          <a:ln w="63500"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54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riangle 42">
            <a:extLst>
              <a:ext uri="{FF2B5EF4-FFF2-40B4-BE49-F238E27FC236}">
                <a16:creationId xmlns:a16="http://schemas.microsoft.com/office/drawing/2014/main" id="{15E39B88-4370-4CA1-8122-C518130239E9}"/>
              </a:ext>
            </a:extLst>
          </p:cNvPr>
          <p:cNvSpPr/>
          <p:nvPr/>
        </p:nvSpPr>
        <p:spPr>
          <a:xfrm rot="16200000">
            <a:off x="3014237" y="3232614"/>
            <a:ext cx="283219" cy="244155"/>
          </a:xfrm>
          <a:prstGeom prst="triangl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32" name="Donut 19">
            <a:extLst>
              <a:ext uri="{FF2B5EF4-FFF2-40B4-BE49-F238E27FC236}">
                <a16:creationId xmlns:a16="http://schemas.microsoft.com/office/drawing/2014/main" id="{785FEA11-6773-4955-9B1F-76817C2BF89D}"/>
              </a:ext>
            </a:extLst>
          </p:cNvPr>
          <p:cNvSpPr/>
          <p:nvPr/>
        </p:nvSpPr>
        <p:spPr>
          <a:xfrm>
            <a:off x="521908" y="2030024"/>
            <a:ext cx="2286644" cy="2279142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C6B61-84AC-4933-ADFE-C205C274E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57657" y="2283346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EF19A5-0C29-4685-AC93-E1BA1700D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33937" y="1331961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09060BC-78F6-4EB8-BA32-F78E08D1C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48982" y="3197929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94C65CB-A5DC-4E19-9865-3FFE3F97A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657" y="4112512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80452B9-BB0F-4D13-ADED-242DEC8781FB}"/>
              </a:ext>
            </a:extLst>
          </p:cNvPr>
          <p:cNvSpPr txBox="1"/>
          <p:nvPr/>
        </p:nvSpPr>
        <p:spPr>
          <a:xfrm>
            <a:off x="864262" y="2659083"/>
            <a:ext cx="16709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Возьми </a:t>
            </a: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собой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402D2A-9A33-4BE5-AD6D-F77476A4B167}"/>
              </a:ext>
            </a:extLst>
          </p:cNvPr>
          <p:cNvSpPr txBox="1"/>
          <p:nvPr/>
        </p:nvSpPr>
        <p:spPr>
          <a:xfrm>
            <a:off x="4094986" y="1228010"/>
            <a:ext cx="6607703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ВОИНСКОГО УЧЁТА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128DAA-E4DA-43ED-A749-F92482B19A1B}"/>
              </a:ext>
            </a:extLst>
          </p:cNvPr>
          <p:cNvSpPr txBox="1"/>
          <p:nvPr/>
        </p:nvSpPr>
        <p:spPr>
          <a:xfrm>
            <a:off x="4094985" y="2238900"/>
            <a:ext cx="6617756" cy="817245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ГРАЖДАНИНА РОССИЙСКОЙ ФЕДЕРАЦИИ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DC74A3-FE14-46A0-A962-B8DA4F3E6DBA}"/>
              </a:ext>
            </a:extLst>
          </p:cNvPr>
          <p:cNvSpPr txBox="1"/>
          <p:nvPr/>
        </p:nvSpPr>
        <p:spPr>
          <a:xfrm>
            <a:off x="4105038" y="3108299"/>
            <a:ext cx="6607703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РЕГИСТРАЦИЯ (ПРИ НАЛИЧИИ)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2E1108-CE57-4D6F-965D-3419819B58BB}"/>
              </a:ext>
            </a:extLst>
          </p:cNvPr>
          <p:cNvSpPr txBox="1"/>
          <p:nvPr/>
        </p:nvSpPr>
        <p:spPr>
          <a:xfrm>
            <a:off x="4094986" y="4071041"/>
            <a:ext cx="6607703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ИНН, СНИЛС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A44C5DE-D27C-46B6-AFED-8883AC9F1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657" y="5167920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3510E46-7E9E-4A8B-8EB8-84DB8860C01F}"/>
              </a:ext>
            </a:extLst>
          </p:cNvPr>
          <p:cNvSpPr txBox="1"/>
          <p:nvPr/>
        </p:nvSpPr>
        <p:spPr>
          <a:xfrm>
            <a:off x="4105038" y="5078290"/>
            <a:ext cx="6607703" cy="817245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ВОДИТЕЛЬСКОЕ УДОСТОВЕРЕНИЕ (ПРИ НАЛИЧИИ)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7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20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ПОСТАНОВКА НА ВОИНСКИЙ УЧЁТ. КАТЕГОРИИ ГРАЖДАН</a:t>
                  </a:r>
                </a:p>
              </p:txBody>
            </p:sp>
          </p:grpSp>
        </p:grpSp>
      </p:grp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26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68764-58E4-49E4-AAF1-93F67707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238" y="-90066"/>
            <a:ext cx="5858764" cy="5364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7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21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cap="all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Основная информация о вузе</a:t>
                  </a:r>
                  <a:endParaRPr lang="ru-RU" sz="2000" cap="all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2" y="1077117"/>
            <a:ext cx="11395417" cy="3677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4400329"/>
            <a:ext cx="11572875" cy="174307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98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Проектная деятельность. Технология. - Пройти онлайн тест | Online Test Pad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4" y="656466"/>
            <a:ext cx="12001565" cy="60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68764-58E4-49E4-AAF1-93F677070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238" y="-90066"/>
            <a:ext cx="5858764" cy="5364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7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B6F15528-21DE-4FAA-801E-634DDDAF4B2B}" type="slidenum">
                    <a:rPr lang="ru-RU" sz="5400" b="1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pPr/>
                    <a:t>22</a:t>
                  </a:fld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ЭИОС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12" name="Прямоугольник 11"/>
          <p:cNvSpPr/>
          <p:nvPr/>
        </p:nvSpPr>
        <p:spPr>
          <a:xfrm>
            <a:off x="7682863" y="1080143"/>
            <a:ext cx="4389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банковские карты возможно уже сейчас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71" y="2028460"/>
            <a:ext cx="2407635" cy="24076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357" y="1048382"/>
            <a:ext cx="74347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билет 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Кампусная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9"/>
          <a:stretch>
            <a:fillRect/>
          </a:stretch>
        </p:blipFill>
        <p:spPr>
          <a:xfrm>
            <a:off x="303835" y="2747762"/>
            <a:ext cx="3884092" cy="3909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4311562" y="4436095"/>
            <a:ext cx="6876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расписание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ведомости и зачётная книжка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электронно-библиотечную систему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Балльно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-рейтинговая система (БРС)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60066" y="1799938"/>
            <a:ext cx="462403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eios.kantiana.ru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71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DCC92-F46A-4A90-50F5-DF4F28217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40"/>
          <a:stretch/>
        </p:blipFill>
        <p:spPr>
          <a:xfrm>
            <a:off x="-60683" y="-215900"/>
            <a:ext cx="12313365" cy="7122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F887A1-8C96-7241-BC1D-1EE3D181D4F9}"/>
              </a:ext>
            </a:extLst>
          </p:cNvPr>
          <p:cNvSpPr txBox="1"/>
          <p:nvPr/>
        </p:nvSpPr>
        <p:spPr>
          <a:xfrm>
            <a:off x="2968534" y="4785751"/>
            <a:ext cx="614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C221AA-33E7-F54B-A477-2253A19BF3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4717"/>
          <a:stretch/>
        </p:blipFill>
        <p:spPr>
          <a:xfrm>
            <a:off x="4368978" y="-564045"/>
            <a:ext cx="3345186" cy="2499473"/>
          </a:xfrm>
          <a:prstGeom prst="rect">
            <a:avLst/>
          </a:prstGeom>
        </p:spPr>
      </p:pic>
      <p:sp>
        <p:nvSpPr>
          <p:cNvPr id="15" name="Rectangle 31">
            <a:extLst>
              <a:ext uri="{FF2B5EF4-FFF2-40B4-BE49-F238E27FC236}">
                <a16:creationId xmlns:a16="http://schemas.microsoft.com/office/drawing/2014/main" id="{5AC55212-701C-E74A-9F1A-CEC0CABF21DA}"/>
              </a:ext>
            </a:extLst>
          </p:cNvPr>
          <p:cNvSpPr/>
          <p:nvPr/>
        </p:nvSpPr>
        <p:spPr>
          <a:xfrm>
            <a:off x="7239138" y="1519205"/>
            <a:ext cx="101246" cy="5002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185E3EC-7EDB-804A-B75D-2423F96FF5E8}"/>
              </a:ext>
            </a:extLst>
          </p:cNvPr>
          <p:cNvSpPr txBox="1">
            <a:spLocks/>
          </p:cNvSpPr>
          <p:nvPr/>
        </p:nvSpPr>
        <p:spPr>
          <a:xfrm>
            <a:off x="7826385" y="1935428"/>
            <a:ext cx="5000700" cy="30264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Fira Sans Light" panose="020B0403050000020004" pitchFamily="34" charset="0"/>
                <a:cs typeface="Times New Roman" panose="02020603050405020304" pitchFamily="18" charset="0"/>
              </a:rPr>
              <a:t>ФГАОУ ВО БФУ ИМ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Fira Sans Light" panose="020B04030500000200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Fira Sans Light" panose="020B0403050000020004" pitchFamily="34" charset="0"/>
                <a:cs typeface="Times New Roman" panose="02020603050405020304" pitchFamily="18" charset="0"/>
              </a:rPr>
              <a:t>КАНТА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4C8B5B9-1B90-B74C-8A61-D9078B273311}"/>
              </a:ext>
            </a:extLst>
          </p:cNvPr>
          <p:cNvSpPr txBox="1">
            <a:spLocks/>
          </p:cNvSpPr>
          <p:nvPr/>
        </p:nvSpPr>
        <p:spPr>
          <a:xfrm>
            <a:off x="7826385" y="2945877"/>
            <a:ext cx="4855303" cy="63607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Fira Sans Light" panose="020B0403050000020004" pitchFamily="34" charset="0"/>
                <a:cs typeface="Times New Roman" panose="02020603050405020304" pitchFamily="18" charset="0"/>
              </a:rPr>
              <a:t>236041, РОССИЯ, КАЛИНИНГРАД,</a:t>
            </a:r>
          </a:p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Fira Sans Light" panose="020B0403050000020004" pitchFamily="34" charset="0"/>
                <a:cs typeface="Times New Roman" panose="02020603050405020304" pitchFamily="18" charset="0"/>
              </a:rPr>
              <a:t>УЛ. АЛЕКСАНДРА НЕВСКОГО, 14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CB9B84A-C134-3848-8A73-3D276B2DE985}"/>
              </a:ext>
            </a:extLst>
          </p:cNvPr>
          <p:cNvSpPr txBox="1">
            <a:spLocks/>
          </p:cNvSpPr>
          <p:nvPr/>
        </p:nvSpPr>
        <p:spPr>
          <a:xfrm>
            <a:off x="7826385" y="4413537"/>
            <a:ext cx="2930157" cy="30264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Fira Sans Light" panose="020B0403050000020004" pitchFamily="34" charset="0"/>
                <a:cs typeface="Times New Roman" panose="02020603050405020304" pitchFamily="18" charset="0"/>
              </a:rPr>
              <a:t>POST@KANTIANA.RU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26C7F3FF-9E6F-1042-A316-A40CEC5A2288}"/>
              </a:ext>
            </a:extLst>
          </p:cNvPr>
          <p:cNvSpPr txBox="1">
            <a:spLocks/>
          </p:cNvSpPr>
          <p:nvPr/>
        </p:nvSpPr>
        <p:spPr>
          <a:xfrm>
            <a:off x="7826385" y="5481138"/>
            <a:ext cx="2930157" cy="30264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Fira Sans Light" panose="020B0403050000020004" pitchFamily="34" charset="0"/>
                <a:cs typeface="Times New Roman" panose="02020603050405020304" pitchFamily="18" charset="0"/>
              </a:rPr>
              <a:t>WWW.KANTIANA.RU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51FEC72D-0A2B-2F4C-A95E-978EDBF3AA87}"/>
              </a:ext>
            </a:extLst>
          </p:cNvPr>
          <p:cNvSpPr txBox="1">
            <a:spLocks/>
          </p:cNvSpPr>
          <p:nvPr/>
        </p:nvSpPr>
        <p:spPr>
          <a:xfrm>
            <a:off x="424151" y="2832822"/>
            <a:ext cx="8585993" cy="2387600"/>
          </a:xfrm>
          <a:prstGeom prst="rect">
            <a:avLst/>
          </a:prstGeom>
          <a:effectLst>
            <a:outerShdw dist="80464" dir="840094" algn="ctr" rotWithShape="0">
              <a:srgbClr val="252A57">
                <a:alpha val="72299"/>
              </a:srgbClr>
            </a:outerShdw>
          </a:effectLst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</a:p>
          <a:p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34C298-6644-F3B7-A0BF-6956AB303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5621"/>
          <a:stretch/>
        </p:blipFill>
        <p:spPr>
          <a:xfrm>
            <a:off x="9655629" y="-510096"/>
            <a:ext cx="2603710" cy="1969066"/>
          </a:xfrm>
          <a:prstGeom prst="rect">
            <a:avLst/>
          </a:prstGeom>
        </p:spPr>
      </p:pic>
      <p:pic>
        <p:nvPicPr>
          <p:cNvPr id="15" name="Снимок экрана 2022-07-07 в 13.06.04.png" descr="Снимок экрана 2022-07-07 в 13.06.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3232" y="2712062"/>
            <a:ext cx="11954933" cy="3964395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Box 26"/>
          <p:cNvSpPr txBox="1"/>
          <p:nvPr/>
        </p:nvSpPr>
        <p:spPr>
          <a:xfrm>
            <a:off x="67545" y="907532"/>
            <a:ext cx="12056912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Для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поступивших на 1 курс (прием заявлений очно в центре):</a:t>
            </a:r>
            <a:endParaRPr lang="ru-RU" b="1" spc="-2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 </a:t>
            </a:r>
            <a:r>
              <a:rPr lang="ru-RU" b="1" spc="-20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4 сентября </a:t>
            </a:r>
            <a:r>
              <a:rPr lang="ru-RU" b="1" spc="-20" dirty="0">
                <a:solidFill>
                  <a:srgbClr val="FFC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по 30 ноября </a:t>
            </a:r>
            <a:r>
              <a:rPr lang="ru-RU" b="1" spc="-20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осуществляется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прием заявлений на единовременную материальную поддержку по проезду от места жительства (</a:t>
            </a: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другие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регионы и страны) до Калининграда (до 10 000 рублей), обязательно наличие оригиналов билетов;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 </a:t>
            </a:r>
            <a:r>
              <a:rPr lang="ru-RU" b="1" spc="-20" dirty="0">
                <a:solidFill>
                  <a:srgbClr val="FFC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20 сентября </a:t>
            </a: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стартует прием заявлений на материальную поддержку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обучающимся, не обеспеченным </a:t>
            </a: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местом в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общежитии (6 000 рублей).*</a:t>
            </a:r>
          </a:p>
          <a:p>
            <a:r>
              <a:rPr lang="ru-RU" sz="1200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   *Выплата по заявлению осуществляется 1 раз. Заявления принимаются </a:t>
            </a:r>
            <a:r>
              <a:rPr lang="ru-RU" sz="1200" b="1" u="sng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 20 по 30 число каждого месяца</a:t>
            </a:r>
            <a:r>
              <a:rPr lang="ru-RU" sz="1200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.</a:t>
            </a:r>
            <a:endParaRPr lang="ru-RU" sz="1200" b="1" spc="-2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9278" y="6499486"/>
            <a:ext cx="125985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Соболева 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Софья Васильевна – материальная поддержка и стипендиальные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тел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+7 (4012)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595-533</a:t>
            </a:r>
            <a:endParaRPr lang="ru-RU" sz="17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2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6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2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Социально-экономическая поддержка студентов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30" name="Снимок экрана 2022-07-07 в 12.40.40.png" descr="Снимок экрана 2022-07-07 в 12.40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991" y="1997437"/>
            <a:ext cx="11948914" cy="397474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object 7"/>
          <p:cNvSpPr txBox="1"/>
          <p:nvPr/>
        </p:nvSpPr>
        <p:spPr>
          <a:xfrm>
            <a:off x="164991" y="1227709"/>
            <a:ext cx="8191609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marR="5080" indent="12700" algn="ctr">
              <a:spcBef>
                <a:spcPts val="100"/>
              </a:spcBef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 внимание обучающихся льготных категорий!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4991" y="6095579"/>
            <a:ext cx="1254215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700" baseline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aseline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Медведева Людмила Александровна –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льготными категориями студентов, тел. 595-595 доб. 7557</a:t>
            </a:r>
          </a:p>
          <a:p>
            <a:pPr algn="ctr"/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8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4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3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Социально-экономическая поддержка студентов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pSp>
        <p:nvGrpSpPr>
          <p:cNvPr id="17" name="Группа 3"/>
          <p:cNvGrpSpPr/>
          <p:nvPr/>
        </p:nvGrpSpPr>
        <p:grpSpPr>
          <a:xfrm>
            <a:off x="437703" y="995525"/>
            <a:ext cx="9133913" cy="753959"/>
            <a:chOff x="0" y="0"/>
            <a:chExt cx="5623712" cy="566244"/>
          </a:xfrm>
        </p:grpSpPr>
        <p:sp>
          <p:nvSpPr>
            <p:cNvPr id="18" name="object 6"/>
            <p:cNvSpPr/>
            <p:nvPr/>
          </p:nvSpPr>
          <p:spPr>
            <a:xfrm>
              <a:off x="0" y="0"/>
              <a:ext cx="65027" cy="566244"/>
            </a:xfrm>
            <a:prstGeom prst="rect">
              <a:avLst/>
            </a:prstGeom>
            <a:solidFill>
              <a:srgbClr val="305F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bject 7"/>
            <p:cNvSpPr txBox="1"/>
            <p:nvPr/>
          </p:nvSpPr>
          <p:spPr>
            <a:xfrm>
              <a:off x="110006" y="18134"/>
              <a:ext cx="5513706" cy="23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R="5080" indent="12700">
                <a:spcBef>
                  <a:spcPts val="100"/>
                </a:spcBef>
                <a:defRPr b="1" spc="-20">
                  <a:solidFill>
                    <a:srgbClr val="231F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Наши</a:t>
              </a:r>
              <a:r>
                <a:rPr sz="20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sz="20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контакты</a:t>
              </a:r>
              <a:endPara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2" name="TextBox 6"/>
          <p:cNvSpPr txBox="1"/>
          <p:nvPr/>
        </p:nvSpPr>
        <p:spPr>
          <a:xfrm>
            <a:off x="1296901" y="1766789"/>
            <a:ext cx="7106341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г.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r>
              <a:rPr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Невского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14,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10 («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свечка</a:t>
            </a:r>
            <a:r>
              <a:rPr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(4012) 595-533, 595-595 (7556, 7557)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social@kantiana.ru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Пн-чт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9:00 - 18:00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9:00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- 16:45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13:00 -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14:00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1" descr="Рисунок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6678" y="1137414"/>
            <a:ext cx="2972563" cy="297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qr57191162.png" descr="qr5719116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97784" y="3725217"/>
            <a:ext cx="3144893" cy="314489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24"/>
          <p:cNvSpPr txBox="1"/>
          <p:nvPr/>
        </p:nvSpPr>
        <p:spPr>
          <a:xfrm>
            <a:off x="2996259" y="4793653"/>
            <a:ext cx="398217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Консультация специалистов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Информация для первокурсников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Самые </a:t>
            </a:r>
            <a:r>
              <a:rPr lang="ru-RU" sz="2000" b="1" spc="-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последние </a:t>
            </a: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новости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ПОДПИШИСЬ!</a:t>
            </a:r>
            <a:endParaRPr lang="ru-RU" sz="2000" b="1" spc="-2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54142" y="946372"/>
            <a:ext cx="28376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Наш раздел на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сайте</a:t>
            </a:r>
            <a:endParaRPr lang="ru-RU" b="1" spc="-2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Arial"/>
              <a:cs typeface="Arial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7572581" y="4999469"/>
            <a:ext cx="1295400" cy="79479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ЗДЕСЬ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30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5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4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Социально-экономическая поддержка студентов</a:t>
                  </a:r>
                </a:p>
              </p:txBody>
            </p:sp>
          </p:grpSp>
        </p:grp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1908" y="1343229"/>
            <a:ext cx="33642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студенческих общежитий: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коридорного типа;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блочного типа;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3235 койко-мест,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размещения обучающихся предусмотрено 3004 койко-мест, остальные заняты сотрудниками БФУ и иными лицами (бывшие сотрудники).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47" t="3204" r="55606" b="13914"/>
          <a:stretch/>
        </p:blipFill>
        <p:spPr>
          <a:xfrm>
            <a:off x="4140200" y="2099298"/>
            <a:ext cx="7712068" cy="4326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9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5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Комплекс студенческих общежитий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6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2209" y="1329703"/>
            <a:ext cx="38214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строительства 2 новых корпуса общежитий общей вместимостью почти 2500 койко-мест.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2025 года – ввод в эксплуатацию общежития №15 (корпус 2) на 876 койко-мест.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квартал 2026 года – ввод в эксплуатацию  общежития №14 (корпус 1) на 1606 койко-мест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0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6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Комплекс студенческих общежитий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399" y="2638055"/>
            <a:ext cx="7528431" cy="25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1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1" y="1375496"/>
            <a:ext cx="5130800" cy="513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293975" y="-1354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0" y="-385936"/>
            <a:ext cx="12299211" cy="2044088"/>
            <a:chOff x="-39872" y="-510096"/>
            <a:chExt cx="12299211" cy="2044088"/>
          </a:xfrm>
        </p:grpSpPr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2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7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Комплекс студенческих общежитий</a:t>
                  </a:r>
                </a:p>
              </p:txBody>
            </p:sp>
          </p:grpSp>
        </p:grpSp>
      </p:grp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3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B41AD04-B0A2-1C06-C046-4BFEC7E7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9" y="1247690"/>
            <a:ext cx="1113181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rgbClr val="4949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 предоставлении жилого помещения, согласно рейтинговых списков, получение медицинского допуска в Университетской клинике БФУ (ул. 9 Апреля, д. 60). </a:t>
            </a:r>
            <a:endParaRPr kumimoji="0" lang="ru-RU" altLang="ru-KZ" sz="1800" b="1" i="0" u="none" strike="noStrike" cap="none" normalizeH="0" baseline="0" dirty="0" smtClean="0">
              <a:ln>
                <a:noFill/>
              </a:ln>
              <a:solidFill>
                <a:srgbClr val="4949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altLang="ru-K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rgbClr val="4949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 получения медицинского допуска необходимы </a:t>
            </a:r>
            <a:r>
              <a:rPr kumimoji="0" lang="ru-KZ" altLang="ru-KZ" sz="1800" b="1" i="0" u="none" strike="noStrike" cap="none" normalizeH="0" baseline="0" dirty="0" smtClean="0">
                <a:ln>
                  <a:noFill/>
                </a:ln>
                <a:solidFill>
                  <a:srgbClr val="4949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</a:t>
            </a:r>
            <a:r>
              <a:rPr kumimoji="0" lang="ru-RU" altLang="ru-KZ" sz="1800" b="1" i="0" u="none" strike="noStrike" cap="none" normalizeH="0" dirty="0" smtClean="0">
                <a:ln>
                  <a:noFill/>
                </a:ln>
                <a:solidFill>
                  <a:srgbClr val="4949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KZ" altLang="ru-KZ" sz="1800" b="1" i="0" u="none" strike="noStrike" cap="none" normalizeH="0" baseline="0" dirty="0" smtClean="0">
                <a:ln>
                  <a:noFill/>
                </a:ln>
                <a:solidFill>
                  <a:srgbClr val="4949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rgbClr val="4949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KZ" altLang="ru-K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A4394043-6AA2-3021-EB02-1C58AAC956F2}"/>
              </a:ext>
            </a:extLst>
          </p:cNvPr>
          <p:cNvSpPr txBox="1">
            <a:spLocks/>
          </p:cNvSpPr>
          <p:nvPr/>
        </p:nvSpPr>
        <p:spPr>
          <a:xfrm>
            <a:off x="284312" y="2473282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ГРАЖДАНИНУ РФ</a:t>
            </a:r>
            <a:endParaRPr lang="ru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81FA9E60-0E6A-274B-2943-8AE84A62EEA7}"/>
              </a:ext>
            </a:extLst>
          </p:cNvPr>
          <p:cNvSpPr txBox="1">
            <a:spLocks/>
          </p:cNvSpPr>
          <p:nvPr/>
        </p:nvSpPr>
        <p:spPr>
          <a:xfrm>
            <a:off x="5834537" y="2471102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ИНОСТРАННОМУ </a:t>
            </a:r>
            <a: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ГРАЖДАНИНУ </a:t>
            </a:r>
          </a:p>
        </p:txBody>
      </p:sp>
      <p:sp>
        <p:nvSpPr>
          <p:cNvPr id="22" name="Объект 16">
            <a:extLst>
              <a:ext uri="{FF2B5EF4-FFF2-40B4-BE49-F238E27FC236}">
                <a16:creationId xmlns:a16="http://schemas.microsoft.com/office/drawing/2014/main" id="{CF5AEA91-C323-3D5A-A9B4-AA77F11790DC}"/>
              </a:ext>
            </a:extLst>
          </p:cNvPr>
          <p:cNvSpPr txBox="1">
            <a:spLocks/>
          </p:cNvSpPr>
          <p:nvPr/>
        </p:nvSpPr>
        <p:spPr>
          <a:xfrm>
            <a:off x="839788" y="3081601"/>
            <a:ext cx="4436911" cy="3252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гражданина Российской Федерации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обязательного медицинского страхования (ОМС)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СНИЛС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прививочный сертификат (копии всех страниц), включающего сведения о проведенных вакцинациях против краснухи, кори, паротита, АДСМ, гепатит В, ДСТ, БЦЖ для лиц старше 15 лет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флюорография, сделанная не ранее 1 года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результатов обследований, в день обращения, выдается предварительное заключение о возможности заселения в студенческое общежитие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медицинского обследования выдается справка о группе здоровья, для занятий физической культурой и спортом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бъект 23">
            <a:extLst>
              <a:ext uri="{FF2B5EF4-FFF2-40B4-BE49-F238E27FC236}">
                <a16:creationId xmlns:a16="http://schemas.microsoft.com/office/drawing/2014/main" id="{8D1FB072-27AE-EE37-942F-21A4BAD6DD14}"/>
              </a:ext>
            </a:extLst>
          </p:cNvPr>
          <p:cNvSpPr txBox="1">
            <a:spLocks/>
          </p:cNvSpPr>
          <p:nvPr/>
        </p:nvSpPr>
        <p:spPr>
          <a:xfrm>
            <a:off x="5771481" y="3081601"/>
            <a:ext cx="4751462" cy="33962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иностранного государства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прививочный сертификат на русском языке (или с переводом), включающий сведения о проведенных вакцинациях против кори, гепатита В, дифтерии, столбняка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флюорография, сделанная не ранее 1 года назад на русском языке (или с переводом)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наличие действующего полиса добровольного медицинского страхования (ДМС)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CE091A-D205-03A2-C5F8-F54798BF56C3}"/>
              </a:ext>
            </a:extLst>
          </p:cNvPr>
          <p:cNvSpPr txBox="1"/>
          <p:nvPr/>
        </p:nvSpPr>
        <p:spPr>
          <a:xfrm>
            <a:off x="584804" y="6247052"/>
            <a:ext cx="11022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 выдается по итогам медицинского обследования (для граждан РФ старше 18 лет) — по итогам профилактического осмотра терапевтом (на основании  анализа информации о прививках, флюорографии, ЭКГ, ОАК)проведенного терапевтом Университетской клиники.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67337" y="-438506"/>
            <a:ext cx="12299211" cy="2044088"/>
            <a:chOff x="-39872" y="-510096"/>
            <a:chExt cx="12299211" cy="2044088"/>
          </a:xfrm>
        </p:grpSpPr>
        <p:sp>
          <p:nvSpPr>
            <p:cNvPr id="23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9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8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Процедура предоставления жилых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помещений обучающимся 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 19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августа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1394</Words>
  <Application>Microsoft Office PowerPoint</Application>
  <PresentationFormat>Широкоэкранный</PresentationFormat>
  <Paragraphs>265</Paragraphs>
  <Slides>23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Commissioner ExtraBold</vt:lpstr>
      <vt:lpstr>Fira Sans Light</vt:lpstr>
      <vt:lpstr>Noto Sans Light</vt:lpstr>
      <vt:lpstr>Nunito Sans ExtraLight</vt:lpstr>
      <vt:lpstr>Nunito Sans SemiBold</vt:lpstr>
      <vt:lpstr>Produkt Extralight</vt:lpstr>
      <vt:lpstr>Produkt Light</vt:lpstr>
      <vt:lpstr>Source Sans Pro Light</vt:lpstr>
      <vt:lpstr>Times New Roman</vt:lpstr>
      <vt:lpstr>Wingdings</vt:lpstr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 РАЗВИТИЯ САМОГО  ЗАПАДНОГО</dc:title>
  <dc:creator>Сергей Буланов</dc:creator>
  <cp:lastModifiedBy>Денис П. Жигулин</cp:lastModifiedBy>
  <cp:revision>47</cp:revision>
  <dcterms:created xsi:type="dcterms:W3CDTF">2022-02-15T13:06:32Z</dcterms:created>
  <dcterms:modified xsi:type="dcterms:W3CDTF">2024-08-21T08:04:36Z</dcterms:modified>
</cp:coreProperties>
</file>