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324" r:id="rId3"/>
    <p:sldId id="328" r:id="rId4"/>
    <p:sldId id="326" r:id="rId5"/>
    <p:sldId id="330" r:id="rId6"/>
    <p:sldId id="327" r:id="rId7"/>
    <p:sldId id="329" r:id="rId8"/>
    <p:sldId id="325" r:id="rId9"/>
    <p:sldId id="332" r:id="rId10"/>
    <p:sldId id="33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4F7"/>
    <a:srgbClr val="6F7FF9"/>
    <a:srgbClr val="4358F7"/>
    <a:srgbClr val="4776FB"/>
    <a:srgbClr val="08B8B4"/>
    <a:srgbClr val="49C8D5"/>
    <a:srgbClr val="17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8BE82-0334-4033-8BD1-4A450A0292D7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5F427-BFA0-4E9F-9767-39BEC730D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0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455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455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455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455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455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455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455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0316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3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6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4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62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6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1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0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7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5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ACAFD-805B-4412-9E59-B83892022822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2C3-349C-47CB-867D-77856A084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0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30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30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B2FA81-4391-0B48-A099-5D07356A2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84"/>
          <a:stretch/>
        </p:blipFill>
        <p:spPr>
          <a:xfrm>
            <a:off x="-10760" y="-15767"/>
            <a:ext cx="12202760" cy="696625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7DD76-F20F-C74F-A4CD-AD155644B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083" y="5505774"/>
            <a:ext cx="6508420" cy="106951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Главный специалист Центра подготовки и аттестации научно-педагогических кадров</a:t>
            </a: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Тукач Владислав Сергеевич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Fira Sans Light" panose="020B04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F887A1-8C96-7241-BC1D-1EE3D181D4F9}"/>
              </a:ext>
            </a:extLst>
          </p:cNvPr>
          <p:cNvSpPr txBox="1"/>
          <p:nvPr/>
        </p:nvSpPr>
        <p:spPr>
          <a:xfrm>
            <a:off x="2968534" y="4785751"/>
            <a:ext cx="6146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32B5F-5FC5-1C44-A201-914AA72B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14" y="2072249"/>
            <a:ext cx="11430304" cy="2387600"/>
          </a:xfrm>
          <a:effectLst>
            <a:outerShdw dist="137687" dir="840094" algn="ctr" rotWithShape="0">
              <a:srgbClr val="252A57"/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Аспирантура БФУ им. И. Канта в 2022 году</a:t>
            </a:r>
            <a:b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 особенности реализации</a:t>
            </a:r>
            <a:b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 формы поддержки</a:t>
            </a:r>
            <a:b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 административная помощь</a:t>
            </a:r>
            <a:endParaRPr lang="ru-RU" sz="3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C221AA-33E7-F54B-A477-2253A19BF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10" y="-350692"/>
            <a:ext cx="4951575" cy="2785261"/>
          </a:xfrm>
          <a:prstGeom prst="rect">
            <a:avLst/>
          </a:prstGeom>
        </p:spPr>
      </p:pic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B2FD8F11-0EAC-8D49-9548-909ABE88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840A-82AF-1F42-846C-D021E6C274B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4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B2FA81-4391-0B48-A099-5D07356A2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84"/>
          <a:stretch/>
        </p:blipFill>
        <p:spPr>
          <a:xfrm>
            <a:off x="-10760" y="-15767"/>
            <a:ext cx="12202760" cy="6966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F887A1-8C96-7241-BC1D-1EE3D181D4F9}"/>
              </a:ext>
            </a:extLst>
          </p:cNvPr>
          <p:cNvSpPr txBox="1"/>
          <p:nvPr/>
        </p:nvSpPr>
        <p:spPr>
          <a:xfrm>
            <a:off x="2968534" y="4785751"/>
            <a:ext cx="6146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32B5F-5FC5-1C44-A201-914AA72B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14" y="2072249"/>
            <a:ext cx="11430304" cy="2387600"/>
          </a:xfrm>
          <a:effectLst>
            <a:outerShdw dist="137687" dir="840094" algn="ctr" rotWithShape="0">
              <a:srgbClr val="252A57"/>
            </a:outerShdw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СПАСИБО ЗА ВНИМАНИЕ</a:t>
            </a:r>
            <a:endParaRPr lang="ru-RU" sz="3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C221AA-33E7-F54B-A477-2253A19BF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10" y="-350692"/>
            <a:ext cx="4951575" cy="2785261"/>
          </a:xfrm>
          <a:prstGeom prst="rect">
            <a:avLst/>
          </a:prstGeom>
        </p:spPr>
      </p:pic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B2FD8F11-0EAC-8D49-9548-909ABE88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840A-82AF-1F42-846C-D021E6C274B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7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2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Особенности аспирантуры с 2022 года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68380" y="1035861"/>
            <a:ext cx="112530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от направлений подготовки к научным специальностям.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диплома об окончании аспирантуры выдаётся свидетельство об окончании аспирантуры.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Аспирантура завершается итоговой аттестацией, на которой рассматривается готовность диссертации к защите (итоговая аттестация = предзащита).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аспирантуры состоит из научной компоненты, образовательной компоненты и итоговой аттестации.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Невыполнение образовательной компоненты – академическая задолженность, которую можно ликвидировать.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Невыполнение научной компоненты –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отчисление.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руководитель, тема диссертации и индивидуальный план должны быть утверждены в течение 30 дней с начала обучения (ранее – в течение 3 месяцев с момента зачисления).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вправе административно сопровождать выпускника при подготовке диссертации к защите не более 1 года.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2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2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3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УСПЕТЬ ЗА 30 ДНЕЙ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6176" y="1232809"/>
            <a:ext cx="11661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научного руководителя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и утвердить тему диссертации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индивидуальный план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Зарегистрироваться в качестве автора в системе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Научной </a:t>
            </a:r>
          </a:p>
          <a:p>
            <a:pPr marL="285750" lvl="0" indent="-28575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электронной библиотеке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eLIBRARY.RU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2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2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4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Выбор научного руководителя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6176" y="1232809"/>
            <a:ext cx="72859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</a:pP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документы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о выборе научного руководителя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письменное согласие научного руководителя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и контактные данные всех научных руководителей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indent="-28575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https://kantiana.ru/abiturientu/obrazovatelnye-programmy/?SECTION_CODE=aspirantura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pic>
        <p:nvPicPr>
          <p:cNvPr id="2050" name="Picture 2" descr="http://qrcoder.ru/code/?https%3A%2F%2Fkantiana.ru%2Fabiturientu%2Fobrazovatelnye-programmy%2F%3FSECTION_CODE%3Daspirantura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232" y="4255475"/>
            <a:ext cx="2377441" cy="2377441"/>
          </a:xfrm>
          <a:prstGeom prst="rect">
            <a:avLst/>
          </a:prstGeom>
          <a:noFill/>
        </p:spPr>
      </p:pic>
      <p:pic>
        <p:nvPicPr>
          <p:cNvPr id="12" name="Рисунок 11" descr="2022-09-04_16-18-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383" y="970671"/>
            <a:ext cx="3234251" cy="5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2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5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Подготовка индивидуального плана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6176" y="1232809"/>
            <a:ext cx="111827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5750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выбор элективных и факультативных дисциплин в соответствии с программой обучения</a:t>
            </a:r>
          </a:p>
          <a:p>
            <a:pPr lvl="0" indent="-28575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https://kantiana.ru/abiturientu/obrazovatelnye-programmy/?SECTION_CODE=aspirantura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pic>
        <p:nvPicPr>
          <p:cNvPr id="2050" name="Picture 2" descr="http://qrcoder.ru/code/?https%3A%2F%2Fkantiana.ru%2Fabiturientu%2Fobrazovatelnye-programmy%2F%3FSECTION_CODE%3Daspirantura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91002" y="1737359"/>
            <a:ext cx="2377441" cy="2377441"/>
          </a:xfrm>
          <a:prstGeom prst="rect">
            <a:avLst/>
          </a:prstGeom>
          <a:noFill/>
        </p:spPr>
      </p:pic>
      <p:pic>
        <p:nvPicPr>
          <p:cNvPr id="14" name="Рисунок 13" descr="2022-09-04_17-03-47 (2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7" y="2799470"/>
            <a:ext cx="9144000" cy="40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2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6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Формы поддержки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6176" y="1134335"/>
            <a:ext cx="117313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Академическая мобильность (участие в конференциях, стажировки)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Стипендии Президента и Правительства РФ</a:t>
            </a:r>
          </a:p>
          <a:p>
            <a:pPr marL="285750" lvl="0" indent="-285750"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студенческой науки (директор: </a:t>
            </a:r>
            <a:r>
              <a:rPr lang="ru-RU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Костенков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Иван Алексеевич, 316 кабинет, корпус физмата)</a:t>
            </a:r>
          </a:p>
          <a:p>
            <a:pPr marL="285750" lvl="0" indent="-285750">
              <a:lnSpc>
                <a:spcPct val="150000"/>
              </a:lnSpc>
            </a:pP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https://vk.com/scienceikbfu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Премирование за публикации в журналах </a:t>
            </a:r>
            <a:r>
              <a:rPr lang="en-US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3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WoS</a:t>
            </a: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публикационной активности (директор: </a:t>
            </a:r>
            <a:r>
              <a:rPr lang="ru-RU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Пекер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Юрьевна,</a:t>
            </a:r>
          </a:p>
          <a:p>
            <a:pPr lvl="0" indent="-285750"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 кабинет, корпус физмата)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https://kantiana.ru/nauka-i-innovatsii/tsentr-razvitiya-publikatsionnoy-aktivnosti/</a:t>
            </a: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Конкурс аспирантских грантов и программа «Целевая аспирантура БФУ им. И. Канта»</a:t>
            </a:r>
          </a:p>
          <a:p>
            <a:pPr lvl="0" indent="-285750"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Центр подготовки и аттестации научно-педагогических кадров (директор: </a:t>
            </a:r>
            <a:r>
              <a:rPr lang="ru-RU" sz="2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Лешкевич</a:t>
            </a:r>
            <a:r>
              <a:rPr lang="ru-RU" sz="2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Наталья Валерьевна, 107 кабинет административного корпуса) </a:t>
            </a:r>
            <a:r>
              <a:rPr lang="en-US" sz="2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https://kantiana.ru/nauka-i-innovatsii/tsentr-podgotovki-i-attestatsii-nauchno-pedagogicheskikh-kadrov/</a:t>
            </a:r>
            <a:endParaRPr lang="ru-RU" sz="2000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pic>
        <p:nvPicPr>
          <p:cNvPr id="10" name="Рисунок 9" descr="http://qrcoder.ru/code/?https%3A%2F%2Fvk.com%2Fscienceikbfu&amp;4&amp;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4677" y="2616590"/>
            <a:ext cx="1842867" cy="167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2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2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7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Конкурс аспирантских грантов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6176" y="1232809"/>
            <a:ext cx="116610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аспиранты второго года обучения и последующих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бюджетных и платных местах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500 000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1 этап (не более 75% суммы гранта на вознаграждение аспиранту, выплата вознаграждения в конце этапа при выполнении условий программы)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этапа: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этапов: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(1 – для аспирантов выпускного года обучения)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конкурсного отбора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сентябрь каждого года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конкурсного отбора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научно-исследовательский проект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публикация не менее одной статьи за этап в журналах, индексируемых в международных базах данных </a:t>
            </a:r>
            <a:r>
              <a:rPr lang="ru-RU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WoS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/</a:t>
            </a:r>
            <a:r>
              <a:rPr lang="ru-RU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Scopus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или входящих в ядро РИНЦ, с обязательной ссылкой на поддержку от БФУ им. И. Канта с указанием источника финансирования (</a:t>
            </a:r>
            <a:r>
              <a:rPr lang="ru-RU" sz="1600" b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мультиссылки</a:t>
            </a:r>
            <a:r>
              <a:rPr lang="ru-RU" sz="1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не допускаются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участие не менее чем в 1 международном и (или) всероссийском научном мероприятии за этап с последующей публикацией материалов в рецензируемых научных изданиях;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защита диссертации на соискание ученой степени кандидата наук в срок до 1 года после завершения заключительного этапа проекта</a:t>
            </a:r>
          </a:p>
          <a:p>
            <a:pPr marL="285750" lvl="0" indent="-285750"/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Санкции за невыполнение условий программы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научный руководитель лишается возможности брать новых аспирантов на 3 года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2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2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8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Программа «Целевая аспирантура БФУ им. И. Канта»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6176" y="1232809"/>
            <a:ext cx="116610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аспиранты второго года обучения и последующих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бюджетных местах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поддержки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ежемесячная стипендия от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до 25 тыс.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весь срок участия в программе 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конкурсного отбора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осень каждого года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конкурсного отбора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научный задел аспиранта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публикация не менее одной статьи в учебный год в журналах, индексируемых в международных базах данных </a:t>
            </a:r>
            <a:r>
              <a:rPr lang="ru-RU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WoS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/</a:t>
            </a:r>
            <a:r>
              <a:rPr lang="ru-RU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Scopus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или входящих в ядро РИНЦ, с обязательной ссылкой на поддержку от БФУ им. И. Канта с указанием источника финансирования (</a:t>
            </a:r>
            <a:r>
              <a:rPr lang="ru-RU" sz="1600" b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мультиссылки</a:t>
            </a:r>
            <a:r>
              <a:rPr lang="ru-RU" sz="1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не допускаются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участие не менее чем в 1 международном и (или) всероссийском научном мероприятии в учебный год с последующей публикацией материалов в рецензируемых научных изданиях;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защита диссертации на соискание ученой степени кандидата наук в течение 1 года после прохождения итоговой аттестации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обязательное трудоустройство на научную или профессорско-преподавательскую должность в БФУ им. И. Канта после успешного прохождения аспирантом государственной итоговой аттестации  на срок </a:t>
            </a:r>
            <a:r>
              <a:rPr lang="ru-RU" sz="1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от 1 до 3 лет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600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в зависимости от количества лет участия в программе, 1 год в программе – 1 год работы в БФУ и </a:t>
            </a:r>
            <a:r>
              <a:rPr lang="ru-RU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т.д.). </a:t>
            </a:r>
          </a:p>
          <a:p>
            <a:pPr marL="285750" lvl="0" indent="-285750"/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Санкции за невыполнение условий программы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возврат средств аспирантом, научный руководитель лишается возможности брать новых аспирантов на 3 года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2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817538AC-F747-8E4C-A241-18301C562EE0}"/>
              </a:ext>
            </a:extLst>
          </p:cNvPr>
          <p:cNvSpPr/>
          <p:nvPr/>
        </p:nvSpPr>
        <p:spPr>
          <a:xfrm rot="5400000">
            <a:off x="5568963" y="-5762171"/>
            <a:ext cx="1087564" cy="12293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294F8F"/>
              </a:gs>
              <a:gs pos="99000">
                <a:srgbClr val="1CA5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grpSp>
        <p:nvGrpSpPr>
          <p:cNvPr id="2" name="Группа 29">
            <a:extLst>
              <a:ext uri="{FF2B5EF4-FFF2-40B4-BE49-F238E27FC236}">
                <a16:creationId xmlns:a16="http://schemas.microsoft.com/office/drawing/2014/main" id="{3D979C40-C98A-7740-AE20-D495F91ABAEB}"/>
              </a:ext>
            </a:extLst>
          </p:cNvPr>
          <p:cNvGrpSpPr/>
          <p:nvPr/>
        </p:nvGrpSpPr>
        <p:grpSpPr>
          <a:xfrm>
            <a:off x="521908" y="-513172"/>
            <a:ext cx="11737431" cy="2043430"/>
            <a:chOff x="521908" y="-510096"/>
            <a:chExt cx="11737431" cy="204343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BA49EA7-41B9-E446-ACB2-A55D1654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3" name="Группа 31">
              <a:extLst>
                <a:ext uri="{FF2B5EF4-FFF2-40B4-BE49-F238E27FC236}">
                  <a16:creationId xmlns:a16="http://schemas.microsoft.com/office/drawing/2014/main" id="{A3888CCE-29F2-C74E-8781-1A96259AEF9F}"/>
                </a:ext>
              </a:extLst>
            </p:cNvPr>
            <p:cNvGrpSpPr/>
            <p:nvPr/>
          </p:nvGrpSpPr>
          <p:grpSpPr>
            <a:xfrm>
              <a:off x="521908" y="-19037"/>
              <a:ext cx="10178250" cy="1552371"/>
              <a:chOff x="521908" y="-19037"/>
              <a:chExt cx="10178250" cy="1552371"/>
            </a:xfrm>
          </p:grpSpPr>
          <p:sp>
            <p:nvSpPr>
              <p:cNvPr id="33" name="Номер слайда 2">
                <a:extLst>
                  <a:ext uri="{FF2B5EF4-FFF2-40B4-BE49-F238E27FC236}">
                    <a16:creationId xmlns:a16="http://schemas.microsoft.com/office/drawing/2014/main" id="{62860570-0B1D-A443-8BCC-C219F9167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pPr/>
                  <a:t>9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4" name="Заголовок 1">
                <a:extLst>
                  <a:ext uri="{FF2B5EF4-FFF2-40B4-BE49-F238E27FC236}">
                    <a16:creationId xmlns:a16="http://schemas.microsoft.com/office/drawing/2014/main" id="{FB96FEF4-A1C5-D145-9F4D-C91DEC2E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285" y="445770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ДПО </a:t>
                </a:r>
                <a:endParaRPr lang="ru-RU" sz="18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6176" y="1232809"/>
            <a:ext cx="116610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«Практика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международные стандарты в области академического и научного письма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50000"/>
              </a:lnSpc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курса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этические аспекты публикационной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написание научного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Грамматика, лексика и стилистика научного текста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коммуникация в процессе подготовки статьи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89951" y="2955952"/>
            <a:ext cx="5971735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7704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789</Words>
  <Application>Microsoft Office PowerPoint</Application>
  <PresentationFormat>Широкоэкранный</PresentationFormat>
  <Paragraphs>89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Fira Sans Light</vt:lpstr>
      <vt:lpstr>Nunito Sans ExtraLight</vt:lpstr>
      <vt:lpstr>Times New Roman</vt:lpstr>
      <vt:lpstr>Wingdings</vt:lpstr>
      <vt:lpstr>Тема Office</vt:lpstr>
      <vt:lpstr>Аспирантура БФУ им. И. Канта в 2022 году - особенности реализации - формы поддержки - административная 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Г. Самусев</dc:creator>
  <cp:lastModifiedBy>Александра В. Титова</cp:lastModifiedBy>
  <cp:revision>136</cp:revision>
  <dcterms:created xsi:type="dcterms:W3CDTF">2022-03-17T14:23:34Z</dcterms:created>
  <dcterms:modified xsi:type="dcterms:W3CDTF">2022-09-06T08:46:10Z</dcterms:modified>
</cp:coreProperties>
</file>