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4"/>
  </p:sldMasterIdLst>
  <p:sldIdLst>
    <p:sldId id="257" r:id="rId5"/>
    <p:sldId id="256" r:id="rId6"/>
    <p:sldId id="258" r:id="rId7"/>
  </p:sldIdLst>
  <p:sldSz cx="34559875" cy="10799763"/>
  <p:notesSz cx="9144000" cy="6858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651" autoAdjust="0"/>
  </p:normalViewPr>
  <p:slideViewPr>
    <p:cSldViewPr snapToGrid="0">
      <p:cViewPr varScale="1">
        <p:scale>
          <a:sx n="41" d="100"/>
          <a:sy n="41" d="100"/>
        </p:scale>
        <p:origin x="96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85" y="1767462"/>
            <a:ext cx="25919906" cy="3759917"/>
          </a:xfrm>
        </p:spPr>
        <p:txBody>
          <a:bodyPr anchor="b"/>
          <a:lstStyle>
            <a:lvl1pPr algn="ctr">
              <a:defRPr sz="944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985" y="5672376"/>
            <a:ext cx="25919906" cy="2607442"/>
          </a:xfrm>
        </p:spPr>
        <p:txBody>
          <a:bodyPr/>
          <a:lstStyle>
            <a:lvl1pPr marL="0" indent="0" algn="ctr">
              <a:buNone/>
              <a:defRPr sz="3780"/>
            </a:lvl1pPr>
            <a:lvl2pPr marL="719999" indent="0" algn="ctr">
              <a:buNone/>
              <a:defRPr sz="3150"/>
            </a:lvl2pPr>
            <a:lvl3pPr marL="1439997" indent="0" algn="ctr">
              <a:buNone/>
              <a:defRPr sz="2835"/>
            </a:lvl3pPr>
            <a:lvl4pPr marL="2159996" indent="0" algn="ctr">
              <a:buNone/>
              <a:defRPr sz="2520"/>
            </a:lvl4pPr>
            <a:lvl5pPr marL="2879994" indent="0" algn="ctr">
              <a:buNone/>
              <a:defRPr sz="2520"/>
            </a:lvl5pPr>
            <a:lvl6pPr marL="3599993" indent="0" algn="ctr">
              <a:buNone/>
              <a:defRPr sz="2520"/>
            </a:lvl6pPr>
            <a:lvl7pPr marL="4319991" indent="0" algn="ctr">
              <a:buNone/>
              <a:defRPr sz="2520"/>
            </a:lvl7pPr>
            <a:lvl8pPr marL="5039990" indent="0" algn="ctr">
              <a:buNone/>
              <a:defRPr sz="2520"/>
            </a:lvl8pPr>
            <a:lvl9pPr marL="5759988" indent="0" algn="ctr">
              <a:buNone/>
              <a:defRPr sz="252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53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1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731911" y="574987"/>
            <a:ext cx="7451973" cy="9152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75991" y="574987"/>
            <a:ext cx="21923921" cy="9152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80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05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992" y="2692442"/>
            <a:ext cx="29807892" cy="4492401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7992" y="7227343"/>
            <a:ext cx="29807892" cy="2362447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1pPr>
            <a:lvl2pPr marL="719999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39997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5999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99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99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9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99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988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5991" y="2874937"/>
            <a:ext cx="14687947" cy="6852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95937" y="2874937"/>
            <a:ext cx="14687947" cy="6852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04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3" y="574988"/>
            <a:ext cx="29807892" cy="208745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0494" y="2647443"/>
            <a:ext cx="14620446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0494" y="3944914"/>
            <a:ext cx="14620446" cy="58023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495937" y="2647443"/>
            <a:ext cx="14692448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495937" y="3944914"/>
            <a:ext cx="14692448" cy="58023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11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87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60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4" y="719984"/>
            <a:ext cx="11146458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2448" y="1554966"/>
            <a:ext cx="17495937" cy="7674832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0494" y="3239929"/>
            <a:ext cx="11146458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60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4" y="719984"/>
            <a:ext cx="11146458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692448" y="1554966"/>
            <a:ext cx="17495937" cy="7674832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0494" y="3239929"/>
            <a:ext cx="11146458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476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5992" y="574988"/>
            <a:ext cx="29807892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5992" y="2874937"/>
            <a:ext cx="29807892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75991" y="10009781"/>
            <a:ext cx="7775972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93D1F-F4A6-42D9-BBE1-88DA74779806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47959" y="10009781"/>
            <a:ext cx="11663958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07912" y="10009781"/>
            <a:ext cx="7775972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261DF-DC44-4CB5-AF41-0FCCC7C79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06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439997" rtl="0" eaLnBrk="1" latinLnBrk="0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9" indent="-359999" algn="l" defTabSz="1439997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0B5353-083E-8110-BE52-210CC072E90E}"/>
              </a:ext>
            </a:extLst>
          </p:cNvPr>
          <p:cNvSpPr txBox="1"/>
          <p:nvPr/>
        </p:nvSpPr>
        <p:spPr>
          <a:xfrm>
            <a:off x="726831" y="243027"/>
            <a:ext cx="33129416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Инструкция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Графическая аннотация (</a:t>
            </a:r>
            <a:r>
              <a:rPr lang="ru-RU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абстракт) </a:t>
            </a:r>
            <a:r>
              <a:rPr lang="ru-RU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тот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пункт является обязательным для публикации тезисов, поскольку это позволит читателям лучше понять и запомнить доклад. Авторы должны предоставить оригинальное изображение, которое четко представляет основное содержание доклада (например, дизайн эксперимента и/или результаты исследования), выраженное одним рисунком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Для удобства просмотра графическая аннотация должна иметь четкое начало и конец, желательно располагать информацию слева направо. Постарайтесь максимально уменьшить количество отвлекающих и загромождающих элементов.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Размер изображения графической аннотации должен строго соблюдаться и иметь пропорции: высота – 5,3 см, ширина – 17 см, разрешение не менее 150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dpi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Рисунок для графической аннотации можно выполнить с использованием возможностей MS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Настоящий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аблон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имеет заданные размеры для создания изображения соответствующего требованиям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На слайде №2 представлен пример оформления графической аннотации, содержащий дизайн эксперимента и основные результаты в виде фотографий и графика.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 графической аннотации выполнен как своеобразный коллаж – использованы значки и шаблоны ресурса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микрофотографии и график, построенный в программе для статистической обработки данных, а также собственные элементы визуализации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(фигуры и текстовые блоки).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создания собственной графической аннотации используйте пустой слайд №3. Используйте изображения и фотографии имеющие высокое разрешение. Шрифт для подписей на рисунке: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кегль 24–40 пт.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После создания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графической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аннотации сохраните файл в формате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PNG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или TIF; вес изображения – до 5 Мб.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сохранения нажмите: «Файл»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«Сохранить как»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Выберите нужную папку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В строке «Имя файла» впишите название содержащее фамилию и инициалы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пример: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Иванов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И.И.png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В строке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«Тип файла»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выберите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«Рисунок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в формате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Portable Network Graphics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» или «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Рисунок в формате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TIFF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»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Нажмите кнопку «Сохранить»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Выберите какие слайды будут экспортированы «Все слайды» (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будут сохранены все слайды данной презентации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или «Только этот» (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будет сохранен слайд открытый в момент нажатия кнопки 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«Файл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algn="just"/>
            <a:endParaRPr lang="ru-RU" sz="2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Подготовленную графическую аннотацию необходимо вставить как рисунок в файл с текстом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тезисов, для этого в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нажмите: «Вставка»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«Рисунки»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«Изображение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файла».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15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141772" y="7284993"/>
            <a:ext cx="957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Сравнение скорости роста опухоли у крыс, получавших Т-клетки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427210" y="95940"/>
            <a:ext cx="20316984" cy="3981996"/>
            <a:chOff x="356693" y="586629"/>
            <a:chExt cx="20316984" cy="3981996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56693" y="586629"/>
              <a:ext cx="20316984" cy="3981996"/>
              <a:chOff x="356693" y="586629"/>
              <a:chExt cx="20316984" cy="3981996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693" y="586629"/>
                <a:ext cx="5096300" cy="3981996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9371" y="663224"/>
                <a:ext cx="4698802" cy="37855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84168" y="723350"/>
                <a:ext cx="6353191" cy="3665303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69" b="23467"/>
              <a:stretch/>
            </p:blipFill>
            <p:spPr>
              <a:xfrm>
                <a:off x="14721633" y="976485"/>
                <a:ext cx="5952044" cy="3546087"/>
              </a:xfrm>
              <a:prstGeom prst="rect">
                <a:avLst/>
              </a:prstGeom>
            </p:spPr>
          </p:pic>
          <p:cxnSp>
            <p:nvCxnSpPr>
              <p:cNvPr id="28" name="Прямая со стрелкой 27"/>
              <p:cNvCxnSpPr/>
              <p:nvPr/>
            </p:nvCxnSpPr>
            <p:spPr>
              <a:xfrm>
                <a:off x="4726128" y="2556001"/>
                <a:ext cx="1544043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 стрелкой 28"/>
              <p:cNvCxnSpPr/>
              <p:nvPr/>
            </p:nvCxnSpPr>
            <p:spPr>
              <a:xfrm>
                <a:off x="9100677" y="2596616"/>
                <a:ext cx="1544043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 стрелкой 29"/>
              <p:cNvCxnSpPr/>
              <p:nvPr/>
            </p:nvCxnSpPr>
            <p:spPr>
              <a:xfrm>
                <a:off x="13739025" y="2556001"/>
                <a:ext cx="1544043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2078460" y="1076572"/>
              <a:ext cx="14153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GFP</a:t>
              </a:r>
              <a:r>
                <a:rPr lang="ru-RU" sz="2800" dirty="0" smtClean="0"/>
                <a:t> </a:t>
              </a:r>
              <a:r>
                <a:rPr lang="en-US" sz="2800" dirty="0" smtClean="0"/>
                <a:t> </a:t>
              </a:r>
              <a:r>
                <a:rPr lang="ru-RU" sz="2800" dirty="0" smtClean="0"/>
                <a:t>ген</a:t>
              </a:r>
              <a:endParaRPr lang="ru-RU" sz="2800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3618552" y="321870"/>
            <a:ext cx="10797589" cy="6264673"/>
            <a:chOff x="21935901" y="1966753"/>
            <a:chExt cx="10797589" cy="6264673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1935901" y="1966753"/>
              <a:ext cx="10797589" cy="6264673"/>
              <a:chOff x="21935901" y="1966753"/>
              <a:chExt cx="10797589" cy="6264673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27543" y="2130679"/>
                <a:ext cx="9897888" cy="6100747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 rot="16200000">
                <a:off x="19842603" y="4810297"/>
                <a:ext cx="47098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 smtClean="0"/>
                  <a:t>Размер опухолевых клеток, %</a:t>
                </a:r>
                <a:endParaRPr lang="ru-RU" sz="28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9947436" y="1966753"/>
                <a:ext cx="27860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err="1" smtClean="0"/>
                  <a:t>Таргетные</a:t>
                </a:r>
                <a:r>
                  <a:rPr lang="ru-RU" sz="2400" dirty="0" smtClean="0"/>
                  <a:t> Т-клетки</a:t>
                </a:r>
                <a:endParaRPr lang="ru-RU" sz="24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9969737" y="2599666"/>
                <a:ext cx="14121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 smtClean="0"/>
                  <a:t>Контроль</a:t>
                </a:r>
                <a:endParaRPr lang="ru-RU" sz="24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969737" y="3216077"/>
                <a:ext cx="24620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 smtClean="0"/>
                  <a:t>Контроль  +  </a:t>
                </a:r>
                <a:r>
                  <a:rPr lang="en-US" sz="2400" dirty="0" smtClean="0"/>
                  <a:t>GNP </a:t>
                </a:r>
                <a:endParaRPr lang="ru-RU" sz="2400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3239141" y="7694341"/>
              <a:ext cx="628928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/>
                <a:t>Количество дней </a:t>
              </a:r>
              <a:endParaRPr lang="ru-RU" sz="2800" dirty="0"/>
            </a:p>
          </p:txBody>
        </p:sp>
      </p:grpSp>
      <p:sp>
        <p:nvSpPr>
          <p:cNvPr id="6" name="Выгнутая вправо стрелка 5"/>
          <p:cNvSpPr/>
          <p:nvPr/>
        </p:nvSpPr>
        <p:spPr>
          <a:xfrm>
            <a:off x="20852780" y="4028776"/>
            <a:ext cx="1401452" cy="3794826"/>
          </a:xfrm>
          <a:prstGeom prst="curvedLeftArrow">
            <a:avLst>
              <a:gd name="adj1" fmla="val 20282"/>
              <a:gd name="adj2" fmla="val 43060"/>
              <a:gd name="adj3" fmla="val 3593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0852780" y="2545560"/>
            <a:ext cx="2216787" cy="616411"/>
          </a:xfrm>
          <a:prstGeom prst="rightArrow">
            <a:avLst>
              <a:gd name="adj1" fmla="val 50000"/>
              <a:gd name="adj2" fmla="val 10427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0489" y="5739946"/>
            <a:ext cx="65119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Иммуногистохимическое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окрашивание антителами среза мозга крысы.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Зеленый канал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белки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цитоскелета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Красный канал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глутамин-синтетаза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Синий канал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ядра клеток окрашенные на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DAPI.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срез головного мозга крысы (увеличение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х5);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клетки головного мозга крысы (увеличение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х40);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внутриклеточные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астроцитарные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белки (увеличение х 40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6753" y="3727257"/>
            <a:ext cx="3233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Стереотаксическое введение Т-клеток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14353" y="3697195"/>
            <a:ext cx="323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Визуализация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985684" y="3957241"/>
            <a:ext cx="3233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Гистологическое исследование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9548" y="112408"/>
            <a:ext cx="18466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Дизайн эксперимента</a:t>
            </a:r>
            <a:endParaRPr lang="ru-RU" sz="3600" b="1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6552391" y="5774923"/>
            <a:ext cx="14041967" cy="4762138"/>
            <a:chOff x="6128653" y="5373487"/>
            <a:chExt cx="14041967" cy="4762138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7244" y="5382249"/>
              <a:ext cx="4753376" cy="4753376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6263" y="5373487"/>
              <a:ext cx="4762138" cy="47621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6" r="1436" b="10256"/>
            <a:stretch/>
          </p:blipFill>
          <p:spPr>
            <a:xfrm>
              <a:off x="6128653" y="5373487"/>
              <a:ext cx="4547610" cy="476213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46586" y="9389806"/>
              <a:ext cx="612000" cy="5847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А</a:t>
              </a:r>
              <a:endParaRPr lang="ru-RU" sz="32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802724" y="9389806"/>
              <a:ext cx="612000" cy="5847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/>
                <a:t>Б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564862" y="9362581"/>
              <a:ext cx="612000" cy="5847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/>
                <a:t>В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184984" y="3727257"/>
            <a:ext cx="3233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Таргетные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Т-клетки,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экспрессирующие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GFP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74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9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B3D726B1ED53F4B86367FA02CA851E5" ma:contentTypeVersion="10" ma:contentTypeDescription="Создание документа." ma:contentTypeScope="" ma:versionID="50fc3cf558407135f7ab6fa926d44573">
  <xsd:schema xmlns:xsd="http://www.w3.org/2001/XMLSchema" xmlns:xs="http://www.w3.org/2001/XMLSchema" xmlns:p="http://schemas.microsoft.com/office/2006/metadata/properties" xmlns:ns3="bfd8cc9d-7adf-44d8-aaa3-2fe2d83305a1" targetNamespace="http://schemas.microsoft.com/office/2006/metadata/properties" ma:root="true" ma:fieldsID="54265253119b6a99ae333cb79b86d171" ns3:_="">
    <xsd:import namespace="bfd8cc9d-7adf-44d8-aaa3-2fe2d83305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d8cc9d-7adf-44d8-aaa3-2fe2d83305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145A68-7BB6-4C37-89D5-DD917A6272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d8cc9d-7adf-44d8-aaa3-2fe2d8330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ADEA541-A869-48C8-96D2-3BAAA85619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CD870A-EC1A-4440-8669-369B8E406423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bfd8cc9d-7adf-44d8-aaa3-2fe2d83305a1"/>
    <ds:schemaRef ds:uri="http://schemas.microsoft.com/office/2006/documentManagement/typ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688</TotalTime>
  <Words>472</Words>
  <Application>Microsoft Office PowerPoint</Application>
  <PresentationFormat>Произвольный</PresentationFormat>
  <Paragraphs>33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Calibri</vt:lpstr>
      <vt:lpstr>Calibri Light</vt:lpstr>
      <vt:lpstr>Arial</vt:lpstr>
      <vt:lpstr>Symbol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В. Пунгин</dc:creator>
  <cp:lastModifiedBy>Артём В. Пунгин</cp:lastModifiedBy>
  <cp:revision>49</cp:revision>
  <dcterms:created xsi:type="dcterms:W3CDTF">2022-03-22T09:41:13Z</dcterms:created>
  <dcterms:modified xsi:type="dcterms:W3CDTF">2023-12-26T19:02:02Z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0x0101003B3D726B1ED53F4B86367FA02CA851E5</vt:lpwstr>
  </property>
</Properties>
</file>