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5213" cy="42803763"/>
  <p:notesSz cx="6858000" cy="9144000"/>
  <p:defaultTextStyle>
    <a:defPPr>
      <a:defRPr lang="ru-RU"/>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4E43C"/>
    <a:srgbClr val="9D175A"/>
    <a:srgbClr val="E02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9" autoAdjust="0"/>
    <p:restoredTop sz="94660"/>
  </p:normalViewPr>
  <p:slideViewPr>
    <p:cSldViewPr snapToGrid="0">
      <p:cViewPr varScale="1">
        <p:scale>
          <a:sx n="28" d="100"/>
          <a:sy n="28" d="100"/>
        </p:scale>
        <p:origin x="4584" y="276"/>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ru-RU"/>
              <a:t>Образец заголовка</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22BF5C6-5A65-4FCB-9361-5770687E2A67}" type="datetimeFigureOut">
              <a:rPr lang="ru-RU" smtClean="0"/>
              <a:t>31.03.2025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3903981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2BF5C6-5A65-4FCB-9361-5770687E2A67}" type="datetimeFigureOut">
              <a:rPr lang="ru-RU" smtClean="0"/>
              <a:t>31.03.2025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8916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2BF5C6-5A65-4FCB-9361-5770687E2A67}" type="datetimeFigureOut">
              <a:rPr lang="ru-RU" smtClean="0"/>
              <a:t>31.03.2025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345339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2BF5C6-5A65-4FCB-9361-5770687E2A67}" type="datetimeFigureOut">
              <a:rPr lang="ru-RU" smtClean="0"/>
              <a:t>31.03.2025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1175650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ru-RU"/>
              <a:t>Образец заголовка</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2BF5C6-5A65-4FCB-9361-5770687E2A67}" type="datetimeFigureOut">
              <a:rPr lang="ru-RU" smtClean="0"/>
              <a:t>31.03.2025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2962740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2BF5C6-5A65-4FCB-9361-5770687E2A67}" type="datetimeFigureOut">
              <a:rPr lang="ru-RU" smtClean="0"/>
              <a:t>31.03.2025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15532771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a:t>Образец текста</a:t>
            </a:r>
          </a:p>
        </p:txBody>
      </p:sp>
      <p:sp>
        <p:nvSpPr>
          <p:cNvPr id="4" name="Content Placeholder 3"/>
          <p:cNvSpPr>
            <a:spLocks noGrp="1"/>
          </p:cNvSpPr>
          <p:nvPr>
            <p:ph sz="half" idx="2"/>
          </p:nvPr>
        </p:nvSpPr>
        <p:spPr>
          <a:xfrm>
            <a:off x="2085368" y="15635264"/>
            <a:ext cx="12807832" cy="22997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a:t>Образец текста</a:t>
            </a:r>
          </a:p>
        </p:txBody>
      </p:sp>
      <p:sp>
        <p:nvSpPr>
          <p:cNvPr id="6" name="Content Placeholder 5"/>
          <p:cNvSpPr>
            <a:spLocks noGrp="1"/>
          </p:cNvSpPr>
          <p:nvPr>
            <p:ph sz="quarter" idx="4"/>
          </p:nvPr>
        </p:nvSpPr>
        <p:spPr>
          <a:xfrm>
            <a:off x="15326828" y="15635264"/>
            <a:ext cx="12870909" cy="22997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22BF5C6-5A65-4FCB-9361-5770687E2A67}" type="datetimeFigureOut">
              <a:rPr lang="ru-RU" smtClean="0"/>
              <a:t>31.03.2025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396777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22BF5C6-5A65-4FCB-9361-5770687E2A67}" type="datetimeFigureOut">
              <a:rPr lang="ru-RU" smtClean="0"/>
              <a:t>31.03.2025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4257379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BF5C6-5A65-4FCB-9361-5770687E2A67}" type="datetimeFigureOut">
              <a:rPr lang="ru-RU" smtClean="0"/>
              <a:t>31.03.2025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35207754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a:t>Образец заголовка</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a:t>Образец текста</a:t>
            </a:r>
          </a:p>
        </p:txBody>
      </p:sp>
      <p:sp>
        <p:nvSpPr>
          <p:cNvPr id="5" name="Date Placeholder 4"/>
          <p:cNvSpPr>
            <a:spLocks noGrp="1"/>
          </p:cNvSpPr>
          <p:nvPr>
            <p:ph type="dt" sz="half" idx="10"/>
          </p:nvPr>
        </p:nvSpPr>
        <p:spPr/>
        <p:txBody>
          <a:bodyPr/>
          <a:lstStyle/>
          <a:p>
            <a:fld id="{F22BF5C6-5A65-4FCB-9361-5770687E2A67}" type="datetimeFigureOut">
              <a:rPr lang="ru-RU" smtClean="0"/>
              <a:t>31.03.2025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197155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ru-RU"/>
              <a:t>Вставка рисунка</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a:t>Образец текста</a:t>
            </a:r>
          </a:p>
        </p:txBody>
      </p:sp>
      <p:sp>
        <p:nvSpPr>
          <p:cNvPr id="5" name="Date Placeholder 4"/>
          <p:cNvSpPr>
            <a:spLocks noGrp="1"/>
          </p:cNvSpPr>
          <p:nvPr>
            <p:ph type="dt" sz="half" idx="10"/>
          </p:nvPr>
        </p:nvSpPr>
        <p:spPr/>
        <p:txBody>
          <a:bodyPr/>
          <a:lstStyle/>
          <a:p>
            <a:fld id="{F22BF5C6-5A65-4FCB-9361-5770687E2A67}" type="datetimeFigureOut">
              <a:rPr lang="ru-RU" smtClean="0"/>
              <a:t>31.03.2025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A6F77F-00DC-4F3B-935D-9A101AC2FBF9}" type="slidenum">
              <a:rPr lang="ru-RU" smtClean="0"/>
              <a:t>‹#›</a:t>
            </a:fld>
            <a:endParaRPr lang="ru-RU"/>
          </a:p>
        </p:txBody>
      </p:sp>
    </p:spTree>
    <p:extLst>
      <p:ext uri="{BB962C8B-B14F-4D97-AF65-F5344CB8AC3E}">
        <p14:creationId xmlns:p14="http://schemas.microsoft.com/office/powerpoint/2010/main" val="33534055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F22BF5C6-5A65-4FCB-9361-5770687E2A67}" type="datetimeFigureOut">
              <a:rPr lang="ru-RU" smtClean="0"/>
              <a:t>31.03.2025</a:t>
            </a:fld>
            <a:endParaRPr lang="ru-RU"/>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63A6F77F-00DC-4F3B-935D-9A101AC2FBF9}" type="slidenum">
              <a:rPr lang="ru-RU" smtClean="0"/>
              <a:t>‹#›</a:t>
            </a:fld>
            <a:endParaRPr lang="ru-RU"/>
          </a:p>
        </p:txBody>
      </p:sp>
    </p:spTree>
    <p:extLst>
      <p:ext uri="{BB962C8B-B14F-4D97-AF65-F5344CB8AC3E}">
        <p14:creationId xmlns:p14="http://schemas.microsoft.com/office/powerpoint/2010/main" val="2826198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40" y="-177158"/>
            <a:ext cx="30526892" cy="43158079"/>
          </a:xfrm>
          <a:prstGeom prst="rect">
            <a:avLst/>
          </a:prstGeom>
        </p:spPr>
      </p:pic>
      <p:sp>
        <p:nvSpPr>
          <p:cNvPr id="2" name="Скругленный прямоугольник 1"/>
          <p:cNvSpPr/>
          <p:nvPr/>
        </p:nvSpPr>
        <p:spPr>
          <a:xfrm>
            <a:off x="788560" y="5451231"/>
            <a:ext cx="28698093" cy="32953569"/>
          </a:xfrm>
          <a:prstGeom prst="roundRect">
            <a:avLst>
              <a:gd name="adj" fmla="val 29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099474" y="12365422"/>
            <a:ext cx="3722221" cy="830997"/>
          </a:xfrm>
          <a:prstGeom prst="rect">
            <a:avLst/>
          </a:prstGeom>
        </p:spPr>
        <p:txBody>
          <a:bodyPr wrap="square">
            <a:spAutoFit/>
          </a:bodyPr>
          <a:lstStyle/>
          <a:p>
            <a:r>
              <a:rPr lang="ru-RU" sz="4800" b="1" dirty="0">
                <a:latin typeface="Arial" panose="020B0604020202020204" pitchFamily="34" charset="0"/>
                <a:cs typeface="Arial" panose="020B0604020202020204" pitchFamily="34" charset="0"/>
              </a:rPr>
              <a:t>Введение</a:t>
            </a:r>
          </a:p>
        </p:txBody>
      </p:sp>
      <p:sp>
        <p:nvSpPr>
          <p:cNvPr id="15" name="Прямоугольник 14"/>
          <p:cNvSpPr/>
          <p:nvPr/>
        </p:nvSpPr>
        <p:spPr>
          <a:xfrm>
            <a:off x="1164788" y="36375131"/>
            <a:ext cx="7785546" cy="830997"/>
          </a:xfrm>
          <a:prstGeom prst="rect">
            <a:avLst/>
          </a:prstGeom>
        </p:spPr>
        <p:txBody>
          <a:bodyPr wrap="square">
            <a:spAutoFit/>
          </a:bodyPr>
          <a:lstStyle/>
          <a:p>
            <a:r>
              <a:rPr lang="ru-RU" sz="4800" b="1" dirty="0">
                <a:latin typeface="Arial" panose="020B0604020202020204" pitchFamily="34" charset="0"/>
                <a:cs typeface="Arial" panose="020B0604020202020204" pitchFamily="34" charset="0"/>
              </a:rPr>
              <a:t>Благодарности</a:t>
            </a:r>
          </a:p>
        </p:txBody>
      </p:sp>
      <p:sp>
        <p:nvSpPr>
          <p:cNvPr id="16" name="Прямоугольник 15"/>
          <p:cNvSpPr/>
          <p:nvPr/>
        </p:nvSpPr>
        <p:spPr>
          <a:xfrm>
            <a:off x="1099474" y="15843079"/>
            <a:ext cx="7350652" cy="830997"/>
          </a:xfrm>
          <a:prstGeom prst="rect">
            <a:avLst/>
          </a:prstGeom>
        </p:spPr>
        <p:txBody>
          <a:bodyPr wrap="square">
            <a:spAutoFit/>
          </a:bodyPr>
          <a:lstStyle/>
          <a:p>
            <a:r>
              <a:rPr lang="ru-RU" sz="4800" b="1" dirty="0">
                <a:latin typeface="Arial" panose="020B0604020202020204" pitchFamily="34" charset="0"/>
                <a:cs typeface="Arial" panose="020B0604020202020204" pitchFamily="34" charset="0"/>
              </a:rPr>
              <a:t>Материалы и методы</a:t>
            </a:r>
          </a:p>
        </p:txBody>
      </p:sp>
      <p:sp>
        <p:nvSpPr>
          <p:cNvPr id="17" name="Прямоугольник 16"/>
          <p:cNvSpPr/>
          <p:nvPr/>
        </p:nvSpPr>
        <p:spPr>
          <a:xfrm>
            <a:off x="1099473" y="20754939"/>
            <a:ext cx="3735382" cy="830997"/>
          </a:xfrm>
          <a:prstGeom prst="rect">
            <a:avLst/>
          </a:prstGeom>
        </p:spPr>
        <p:txBody>
          <a:bodyPr wrap="none">
            <a:spAutoFit/>
          </a:bodyPr>
          <a:lstStyle/>
          <a:p>
            <a:r>
              <a:rPr lang="ru-RU" sz="4800" b="1" dirty="0">
                <a:latin typeface="Arial" panose="020B0604020202020204" pitchFamily="34" charset="0"/>
                <a:cs typeface="Arial" panose="020B0604020202020204" pitchFamily="34" charset="0"/>
              </a:rPr>
              <a:t>Результаты</a:t>
            </a:r>
          </a:p>
        </p:txBody>
      </p:sp>
      <p:sp>
        <p:nvSpPr>
          <p:cNvPr id="18" name="Прямоугольник 17"/>
          <p:cNvSpPr/>
          <p:nvPr/>
        </p:nvSpPr>
        <p:spPr>
          <a:xfrm>
            <a:off x="1099474" y="32442627"/>
            <a:ext cx="2810128" cy="830997"/>
          </a:xfrm>
          <a:prstGeom prst="rect">
            <a:avLst/>
          </a:prstGeom>
        </p:spPr>
        <p:txBody>
          <a:bodyPr wrap="none">
            <a:spAutoFit/>
          </a:bodyPr>
          <a:lstStyle/>
          <a:p>
            <a:r>
              <a:rPr lang="ru-RU" sz="4800" b="1" dirty="0">
                <a:latin typeface="Arial" panose="020B0604020202020204" pitchFamily="34" charset="0"/>
                <a:cs typeface="Arial" panose="020B0604020202020204" pitchFamily="34" charset="0"/>
              </a:rPr>
              <a:t>Выводы</a:t>
            </a:r>
          </a:p>
        </p:txBody>
      </p:sp>
      <p:sp>
        <p:nvSpPr>
          <p:cNvPr id="19" name="Прямоугольник 18"/>
          <p:cNvSpPr/>
          <p:nvPr/>
        </p:nvSpPr>
        <p:spPr>
          <a:xfrm>
            <a:off x="1099473" y="13196419"/>
            <a:ext cx="27246927" cy="2062103"/>
          </a:xfrm>
          <a:prstGeom prst="rect">
            <a:avLst/>
          </a:prstGeom>
        </p:spPr>
        <p:txBody>
          <a:bodyPr wrap="square">
            <a:spAutoFit/>
          </a:bodyPr>
          <a:lstStyle/>
          <a:p>
            <a:pPr algn="just"/>
            <a:r>
              <a:rPr lang="ru-RU" sz="3200" dirty="0">
                <a:latin typeface="Arial" panose="020B0604020202020204" pitchFamily="34" charset="0"/>
                <a:cs typeface="Arial" panose="020B0604020202020204" pitchFamily="34" charset="0"/>
              </a:rPr>
              <a:t>Генератор случайного текста. Равным образом, высокотехнологичная концепция общественного уклада позволяет выполнить важные задания по разработке стандартных подходов. Современные технологии достигли такого уровня, что начало повседневной работы по формированию позиции требует анализа новых предложений. Принимая во внимание показатели успешности, глубокий уровень погружения в значительной степени обусловливает важность распределения внутренних резервов и ресурсов! </a:t>
            </a:r>
          </a:p>
        </p:txBody>
      </p:sp>
      <p:sp>
        <p:nvSpPr>
          <p:cNvPr id="20" name="Прямоугольник 19"/>
          <p:cNvSpPr/>
          <p:nvPr/>
        </p:nvSpPr>
        <p:spPr>
          <a:xfrm>
            <a:off x="1099474" y="16638758"/>
            <a:ext cx="27044181" cy="4031873"/>
          </a:xfrm>
          <a:prstGeom prst="rect">
            <a:avLst/>
          </a:prstGeom>
        </p:spPr>
        <p:txBody>
          <a:bodyPr wrap="square">
            <a:spAutoFit/>
          </a:bodyPr>
          <a:lstStyle/>
          <a:p>
            <a:pPr algn="just"/>
            <a:r>
              <a:rPr lang="ru-RU" sz="3200" dirty="0">
                <a:latin typeface="Arial" panose="020B0604020202020204" pitchFamily="34" charset="0"/>
                <a:cs typeface="Arial" panose="020B0604020202020204" pitchFamily="34" charset="0"/>
              </a:rPr>
              <a:t>Значимость этих проблем настолько очевидна, что перспективное планирование создаёт необходимость включения в производственный план целого ряда внеочередных мероприятий с учётом комплекса существующих финансовых и административных условий. Но тщательные исследования конкурентов представляют собой не что иное, как квинтэссенцию победы маркетинга над разумом и должны быть превращены в посмешище, хотя само их существование приносит несомненную пользу обществу. Равным образом, консультация с широким активом требует анализа экономической целесообразности принимаемых решений. Как уже неоднократно упомянуто, ключевые особенности структуры проекта неоднозначны и будут объективно рассмотрены соответствующими инстанциями. Не следует, однако, забывать, что постоянный количественный рост и сфера нашей активности создаёт предпосылки для направлений прогрессивного развития! </a:t>
            </a:r>
          </a:p>
        </p:txBody>
      </p:sp>
      <p:sp>
        <p:nvSpPr>
          <p:cNvPr id="21" name="Прямоугольник 20"/>
          <p:cNvSpPr/>
          <p:nvPr/>
        </p:nvSpPr>
        <p:spPr>
          <a:xfrm>
            <a:off x="1164788" y="21558424"/>
            <a:ext cx="13644688" cy="10433625"/>
          </a:xfrm>
          <a:prstGeom prst="rect">
            <a:avLst/>
          </a:prstGeom>
        </p:spPr>
        <p:txBody>
          <a:bodyPr wrap="square">
            <a:spAutoFit/>
          </a:bodyPr>
          <a:lstStyle/>
          <a:p>
            <a:pPr algn="just"/>
            <a:r>
              <a:rPr lang="ru-RU" sz="3200" dirty="0">
                <a:latin typeface="Arial" panose="020B0604020202020204" pitchFamily="34" charset="0"/>
                <a:cs typeface="Arial" panose="020B0604020202020204" pitchFamily="34" charset="0"/>
              </a:rPr>
              <a:t>Являясь всего лишь частью общей картины, представители современных социальных резервов ассоциативно распределены по отраслям. И нет сомнений, что многие известные личности своевременно верифицированы! С другой стороны, понимание сути ресурсосберегающих технологий обеспечивает широкому кругу участие в формировании своевременного выполнения сверхзадачи. Повседневная практика показывает, что базовый вектор развития предоставляет широкие возможности для существующих финансовых и административных условий. Имеется спорная точка зрения, гласящая примерно следующее: многие известные личности освещают чрезвычайно интересные особенности картины в целом, однако конкретные выводы, разумеется, в равной степени предоставлены сами себе. </a:t>
            </a:r>
          </a:p>
          <a:p>
            <a:pPr algn="just"/>
            <a:r>
              <a:rPr lang="ru-RU" sz="3200" dirty="0">
                <a:latin typeface="Arial" panose="020B0604020202020204" pitchFamily="34" charset="0"/>
                <a:cs typeface="Arial" panose="020B0604020202020204" pitchFamily="34" charset="0"/>
              </a:rPr>
              <a:t>Есть над чем задуматься: явные признаки победы институционализации, вне зависимости от их уровня, должны быть подвергнуты целой серии независимых исследований. Банальные, но неопровержимые выводы, а также явные признаки победы институционализации неоднозначны и будут смешаны с не уникальными данными до степени совершенной неузнаваемости, из-за чего возрастает их статус бесполезности! Генератор случайного текста.</a:t>
            </a:r>
          </a:p>
        </p:txBody>
      </p:sp>
      <p:sp>
        <p:nvSpPr>
          <p:cNvPr id="22" name="Прямоугольник 21"/>
          <p:cNvSpPr/>
          <p:nvPr/>
        </p:nvSpPr>
        <p:spPr>
          <a:xfrm>
            <a:off x="1099473" y="33180015"/>
            <a:ext cx="13710003" cy="2554545"/>
          </a:xfrm>
          <a:prstGeom prst="rect">
            <a:avLst/>
          </a:prstGeom>
        </p:spPr>
        <p:txBody>
          <a:bodyPr wrap="square">
            <a:spAutoFit/>
          </a:bodyPr>
          <a:lstStyle/>
          <a:p>
            <a:pPr marL="514350" indent="-514350" algn="just">
              <a:buFont typeface="+mj-lt"/>
              <a:buAutoNum type="arabicPeriod"/>
            </a:pPr>
            <a:r>
              <a:rPr lang="ru-RU" sz="3200" dirty="0">
                <a:latin typeface="Arial" panose="020B0604020202020204" pitchFamily="34" charset="0"/>
                <a:cs typeface="Arial" panose="020B0604020202020204" pitchFamily="34" charset="0"/>
              </a:rPr>
              <a:t>Прежде всего, социально-экономическое развитие в значительной степени обусловливает важность </a:t>
            </a:r>
            <a:r>
              <a:rPr lang="ru-RU" sz="3200" dirty="0" err="1">
                <a:latin typeface="Arial" panose="020B0604020202020204" pitchFamily="34" charset="0"/>
                <a:cs typeface="Arial" panose="020B0604020202020204" pitchFamily="34" charset="0"/>
              </a:rPr>
              <a:t>приоритизации</a:t>
            </a:r>
            <a:r>
              <a:rPr lang="ru-RU" sz="3200" dirty="0">
                <a:latin typeface="Arial" panose="020B0604020202020204" pitchFamily="34" charset="0"/>
                <a:cs typeface="Arial" panose="020B0604020202020204" pitchFamily="34" charset="0"/>
              </a:rPr>
              <a:t> разума над эмоциями.</a:t>
            </a:r>
          </a:p>
          <a:p>
            <a:pPr marL="514350" indent="-514350" algn="just">
              <a:buFont typeface="+mj-lt"/>
              <a:buAutoNum type="arabicPeriod"/>
            </a:pPr>
            <a:r>
              <a:rPr lang="ru-RU" sz="3200" dirty="0">
                <a:latin typeface="Arial" panose="020B0604020202020204" pitchFamily="34" charset="0"/>
                <a:cs typeface="Arial" panose="020B0604020202020204" pitchFamily="34" charset="0"/>
              </a:rPr>
              <a:t>Высокий уровень вовлечения представителей целевой аудитории является доказательством укрепления внутренней структуры.</a:t>
            </a:r>
          </a:p>
        </p:txBody>
      </p:sp>
      <p:sp>
        <p:nvSpPr>
          <p:cNvPr id="23" name="Прямоугольник 22"/>
          <p:cNvSpPr/>
          <p:nvPr/>
        </p:nvSpPr>
        <p:spPr>
          <a:xfrm>
            <a:off x="1164788" y="37237947"/>
            <a:ext cx="13988127" cy="584775"/>
          </a:xfrm>
          <a:prstGeom prst="rect">
            <a:avLst/>
          </a:prstGeom>
        </p:spPr>
        <p:txBody>
          <a:bodyPr wrap="square">
            <a:spAutoFit/>
          </a:bodyPr>
          <a:lstStyle/>
          <a:p>
            <a:r>
              <a:rPr lang="ru-RU" sz="3200" dirty="0">
                <a:latin typeface="Arial" panose="020B0604020202020204" pitchFamily="34" charset="0"/>
                <a:cs typeface="Arial" panose="020B0604020202020204" pitchFamily="34" charset="0"/>
              </a:rPr>
              <a:t>Исследование выполнено при финансовой поддержке…</a:t>
            </a:r>
          </a:p>
        </p:txBody>
      </p:sp>
      <p:graphicFrame>
        <p:nvGraphicFramePr>
          <p:cNvPr id="24" name="Таблица 23"/>
          <p:cNvGraphicFramePr>
            <a:graphicFrameLocks noGrp="1"/>
          </p:cNvGraphicFramePr>
          <p:nvPr>
            <p:extLst>
              <p:ext uri="{D42A27DB-BD31-4B8C-83A1-F6EECF244321}">
                <p14:modId xmlns:p14="http://schemas.microsoft.com/office/powerpoint/2010/main" val="343139229"/>
              </p:ext>
            </p:extLst>
          </p:nvPr>
        </p:nvGraphicFramePr>
        <p:xfrm>
          <a:off x="15446829" y="21713045"/>
          <a:ext cx="12696826" cy="7206678"/>
        </p:xfrm>
        <a:graphic>
          <a:graphicData uri="http://schemas.openxmlformats.org/drawingml/2006/table">
            <a:tbl>
              <a:tblPr>
                <a:tableStyleId>{7DF18680-E054-41AD-8BC1-D1AEF772440D}</a:tableStyleId>
              </a:tblPr>
              <a:tblGrid>
                <a:gridCol w="3199201">
                  <a:extLst>
                    <a:ext uri="{9D8B030D-6E8A-4147-A177-3AD203B41FA5}">
                      <a16:colId xmlns:a16="http://schemas.microsoft.com/office/drawing/2014/main" val="3088278923"/>
                    </a:ext>
                  </a:extLst>
                </a:gridCol>
                <a:gridCol w="3165875">
                  <a:extLst>
                    <a:ext uri="{9D8B030D-6E8A-4147-A177-3AD203B41FA5}">
                      <a16:colId xmlns:a16="http://schemas.microsoft.com/office/drawing/2014/main" val="3077550394"/>
                    </a:ext>
                  </a:extLst>
                </a:gridCol>
                <a:gridCol w="3165875">
                  <a:extLst>
                    <a:ext uri="{9D8B030D-6E8A-4147-A177-3AD203B41FA5}">
                      <a16:colId xmlns:a16="http://schemas.microsoft.com/office/drawing/2014/main" val="2301600632"/>
                    </a:ext>
                  </a:extLst>
                </a:gridCol>
                <a:gridCol w="3165875">
                  <a:extLst>
                    <a:ext uri="{9D8B030D-6E8A-4147-A177-3AD203B41FA5}">
                      <a16:colId xmlns:a16="http://schemas.microsoft.com/office/drawing/2014/main" val="521641904"/>
                    </a:ext>
                  </a:extLst>
                </a:gridCol>
              </a:tblGrid>
              <a:tr h="1202118">
                <a:tc>
                  <a:txBody>
                    <a:bodyPr/>
                    <a:lstStyle/>
                    <a:p>
                      <a:pPr algn="ctr" fontAlgn="ctr"/>
                      <a:r>
                        <a:rPr lang="ru-RU" sz="2400" u="none" strike="noStrike" dirty="0">
                          <a:effectLst/>
                        </a:rPr>
                        <a:t>№ модельной  территории</a:t>
                      </a:r>
                      <a:endParaRPr lang="ru-RU"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Концентрация газа</a:t>
                      </a:r>
                      <a:r>
                        <a:rPr lang="de-DE" sz="2400" u="none" strike="noStrike" dirty="0">
                          <a:effectLst/>
                        </a:rPr>
                        <a:t>, </a:t>
                      </a:r>
                      <a:r>
                        <a:rPr lang="ru-RU" sz="2400" u="none" strike="noStrike" dirty="0">
                          <a:effectLst/>
                        </a:rPr>
                        <a:t>мкг/м</a:t>
                      </a:r>
                      <a:r>
                        <a:rPr lang="ru-RU" sz="2400" u="none" strike="noStrike" baseline="30000" dirty="0">
                          <a:effectLst/>
                        </a:rPr>
                        <a:t>3</a:t>
                      </a:r>
                      <a:endParaRPr lang="ru-RU"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Содержание вещества а, мг/г</a:t>
                      </a:r>
                      <a:endParaRPr lang="ru-RU"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Содержание</a:t>
                      </a:r>
                      <a:r>
                        <a:rPr lang="ru-RU" sz="2400" u="none" strike="noStrike" baseline="0" dirty="0">
                          <a:effectLst/>
                        </a:rPr>
                        <a:t> вещества</a:t>
                      </a:r>
                      <a:r>
                        <a:rPr lang="ru-RU" sz="2400" u="none" strike="noStrike" dirty="0">
                          <a:effectLst/>
                        </a:rPr>
                        <a:t> </a:t>
                      </a:r>
                      <a:r>
                        <a:rPr lang="de-DE" sz="2400" u="none" strike="noStrike" dirty="0">
                          <a:effectLst/>
                        </a:rPr>
                        <a:t>b, </a:t>
                      </a:r>
                      <a:r>
                        <a:rPr lang="ru-RU" sz="2400" u="none" strike="noStrike" dirty="0">
                          <a:effectLst/>
                        </a:rPr>
                        <a:t>мг/г</a:t>
                      </a:r>
                      <a:endParaRPr lang="ru-RU"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1301910432"/>
                  </a:ext>
                </a:extLst>
              </a:tr>
              <a:tr h="190500">
                <a:tc>
                  <a:txBody>
                    <a:bodyPr/>
                    <a:lstStyle/>
                    <a:p>
                      <a:pPr algn="ctr" fontAlgn="ctr"/>
                      <a:r>
                        <a:rPr lang="ru-RU" sz="2400" u="none" strike="noStrike">
                          <a:effectLst/>
                        </a:rPr>
                        <a:t>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4,82 ± 0,50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3,34 ± 0,40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0,66 ± 0,06</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840351820"/>
                  </a:ext>
                </a:extLst>
              </a:tr>
              <a:tr h="190500">
                <a:tc>
                  <a:txBody>
                    <a:bodyPr/>
                    <a:lstStyle/>
                    <a:p>
                      <a:pPr algn="ctr" fontAlgn="ctr"/>
                      <a:r>
                        <a:rPr lang="ru-RU" sz="2400" u="none" strike="noStrike">
                          <a:effectLst/>
                        </a:rPr>
                        <a:t>2</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4,68 ± 0,56</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3,74 ± 0,47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0,75 ± 0,15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447722681"/>
                  </a:ext>
                </a:extLst>
              </a:tr>
              <a:tr h="190500">
                <a:tc>
                  <a:txBody>
                    <a:bodyPr/>
                    <a:lstStyle/>
                    <a:p>
                      <a:pPr algn="ctr" fontAlgn="ctr"/>
                      <a:r>
                        <a:rPr lang="ru-RU" sz="2400" u="none" strike="noStrike">
                          <a:effectLst/>
                        </a:rPr>
                        <a:t>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2,50 ± 0,44</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1,92 ± 0,17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0,57 ± 0,07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484335767"/>
                  </a:ext>
                </a:extLst>
              </a:tr>
              <a:tr h="190500">
                <a:tc>
                  <a:txBody>
                    <a:bodyPr/>
                    <a:lstStyle/>
                    <a:p>
                      <a:pPr algn="ctr" fontAlgn="ctr"/>
                      <a:r>
                        <a:rPr lang="ru-RU" sz="2400" u="none" strike="noStrike">
                          <a:effectLst/>
                        </a:rPr>
                        <a:t>4</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3,36 ± 0,75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2,73 ± 0,39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0,60 ± 0,21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776656808"/>
                  </a:ext>
                </a:extLst>
              </a:tr>
              <a:tr h="190500">
                <a:tc>
                  <a:txBody>
                    <a:bodyPr/>
                    <a:lstStyle/>
                    <a:p>
                      <a:pPr algn="ctr" fontAlgn="ctr"/>
                      <a:r>
                        <a:rPr lang="ru-RU" sz="2400" u="none" strike="noStrike" dirty="0">
                          <a:effectLst/>
                        </a:rPr>
                        <a:t>5</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5,18 ± 0,48</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3,71 ± 0,35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0,80 ± 0,07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967508543"/>
                  </a:ext>
                </a:extLst>
              </a:tr>
              <a:tr h="190500">
                <a:tc>
                  <a:txBody>
                    <a:bodyPr/>
                    <a:lstStyle/>
                    <a:p>
                      <a:pPr algn="ctr" fontAlgn="ctr"/>
                      <a:r>
                        <a:rPr lang="ru-RU" sz="2400" u="none" strike="noStrike">
                          <a:effectLst/>
                        </a:rPr>
                        <a:t>6</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4,33 ± 0,35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2,85 ± 0,59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0,69 ± 0,10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1565102593"/>
                  </a:ext>
                </a:extLst>
              </a:tr>
              <a:tr h="190500">
                <a:tc>
                  <a:txBody>
                    <a:bodyPr/>
                    <a:lstStyle/>
                    <a:p>
                      <a:pPr algn="ctr" fontAlgn="ctr"/>
                      <a:r>
                        <a:rPr lang="ru-RU" sz="2400" u="none" strike="noStrike">
                          <a:effectLst/>
                        </a:rPr>
                        <a:t>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4,65 ± 0,91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3,15 ± 0,69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0,80 ± 0,16</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335520921"/>
                  </a:ext>
                </a:extLst>
              </a:tr>
              <a:tr h="190500">
                <a:tc>
                  <a:txBody>
                    <a:bodyPr/>
                    <a:lstStyle/>
                    <a:p>
                      <a:pPr algn="ctr" fontAlgn="ctr"/>
                      <a:r>
                        <a:rPr lang="ru-RU" sz="2400" u="none" strike="noStrike">
                          <a:effectLst/>
                        </a:rPr>
                        <a:t>8</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3,50 ± 0,40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2,59 ± 0,30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0,67 ± 0,08</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999222562"/>
                  </a:ext>
                </a:extLst>
              </a:tr>
              <a:tr h="190500">
                <a:tc>
                  <a:txBody>
                    <a:bodyPr/>
                    <a:lstStyle/>
                    <a:p>
                      <a:pPr algn="ctr" fontAlgn="ctr"/>
                      <a:r>
                        <a:rPr lang="ru-RU" sz="2400" u="none" strike="noStrike">
                          <a:effectLst/>
                        </a:rPr>
                        <a:t>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2,96 ± 0,09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3,53 ± 0,53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0,82 ± 0,11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428230876"/>
                  </a:ext>
                </a:extLst>
              </a:tr>
              <a:tr h="190500">
                <a:tc>
                  <a:txBody>
                    <a:bodyPr/>
                    <a:lstStyle/>
                    <a:p>
                      <a:pPr algn="ctr" fontAlgn="ctr"/>
                      <a:r>
                        <a:rPr lang="ru-RU" sz="2400" u="none" strike="noStrike">
                          <a:effectLst/>
                        </a:rPr>
                        <a:t>10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2,80 ± 0,37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2,72 ± 0,40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0,50 ± 0,04</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4278289756"/>
                  </a:ext>
                </a:extLst>
              </a:tr>
              <a:tr h="190500">
                <a:tc>
                  <a:txBody>
                    <a:bodyPr/>
                    <a:lstStyle/>
                    <a:p>
                      <a:pPr algn="ctr" fontAlgn="ctr"/>
                      <a:r>
                        <a:rPr lang="ru-RU" sz="2400" u="none" strike="noStrike" dirty="0">
                          <a:effectLst/>
                        </a:rPr>
                        <a:t>11</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1,15 ± 0,24</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1,03 ± 0,13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0,27 ± 0,05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3209591339"/>
                  </a:ext>
                </a:extLst>
              </a:tr>
              <a:tr h="190500">
                <a:tc>
                  <a:txBody>
                    <a:bodyPr/>
                    <a:lstStyle/>
                    <a:p>
                      <a:pPr algn="ctr" fontAlgn="ctr"/>
                      <a:r>
                        <a:rPr lang="ru-RU" sz="2400" u="none" strike="noStrike">
                          <a:effectLst/>
                        </a:rPr>
                        <a:t>12</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3,71 ± 0,71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2,27 ± 0,19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0,44 ± 0,10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4138993505"/>
                  </a:ext>
                </a:extLst>
              </a:tr>
              <a:tr h="190500">
                <a:tc>
                  <a:txBody>
                    <a:bodyPr/>
                    <a:lstStyle/>
                    <a:p>
                      <a:pPr algn="ctr" fontAlgn="ctr"/>
                      <a:r>
                        <a:rPr lang="ru-RU" sz="2400" u="none" strike="noStrike">
                          <a:effectLst/>
                        </a:rPr>
                        <a:t>13</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4,92 ± 0,80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4,61 ± 0,65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0,71 ± 0,07</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3451134476"/>
                  </a:ext>
                </a:extLst>
              </a:tr>
              <a:tr h="190500">
                <a:tc>
                  <a:txBody>
                    <a:bodyPr/>
                    <a:lstStyle/>
                    <a:p>
                      <a:pPr algn="ctr" fontAlgn="ctr"/>
                      <a:r>
                        <a:rPr lang="ru-RU" sz="2400" u="none" strike="noStrike">
                          <a:effectLst/>
                        </a:rPr>
                        <a:t>14</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4,18 ± 0,22</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3,50 ± 0,70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0,75 ± 0,11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1433793629"/>
                  </a:ext>
                </a:extLst>
              </a:tr>
              <a:tr h="190500">
                <a:tc>
                  <a:txBody>
                    <a:bodyPr/>
                    <a:lstStyle/>
                    <a:p>
                      <a:pPr algn="ctr" fontAlgn="ctr"/>
                      <a:r>
                        <a:rPr lang="ru-RU" sz="2400" u="none" strike="noStrike">
                          <a:effectLst/>
                        </a:rPr>
                        <a:t>15</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1,69 ± 0,40</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1,79 ± 0,41</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0,44 ± 0,09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785738171"/>
                  </a:ext>
                </a:extLst>
              </a:tr>
              <a:tr h="190500">
                <a:tc>
                  <a:txBody>
                    <a:bodyPr/>
                    <a:lstStyle/>
                    <a:p>
                      <a:pPr algn="ctr" fontAlgn="ctr"/>
                      <a:r>
                        <a:rPr lang="ru-RU" sz="2400" u="none" strike="noStrike" dirty="0">
                          <a:effectLst/>
                        </a:rPr>
                        <a:t>16</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4,32 ± 0,42</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a:effectLst/>
                        </a:rPr>
                        <a:t>3,25 ± 0,39</a:t>
                      </a:r>
                      <a:endParaRPr lang="ru-RU"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tc>
                  <a:txBody>
                    <a:bodyPr/>
                    <a:lstStyle/>
                    <a:p>
                      <a:pPr algn="ctr" fontAlgn="ctr"/>
                      <a:r>
                        <a:rPr lang="ru-RU" sz="2400" u="none" strike="noStrike" dirty="0">
                          <a:effectLst/>
                        </a:rPr>
                        <a:t>0,75 ± 0,06</a:t>
                      </a:r>
                      <a:endParaRPr lang="ru-RU"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flip="none" rotWithShape="1">
                      <a:gsLst>
                        <a:gs pos="0">
                          <a:srgbClr val="A4E43C">
                            <a:tint val="66000"/>
                            <a:satMod val="160000"/>
                            <a:alpha val="30000"/>
                          </a:srgbClr>
                        </a:gs>
                        <a:gs pos="100000">
                          <a:srgbClr val="A4E43C">
                            <a:tint val="23500"/>
                            <a:satMod val="160000"/>
                            <a:alpha val="63000"/>
                          </a:srgbClr>
                        </a:gs>
                      </a:gsLst>
                      <a:lin ang="5400000" scaled="1"/>
                      <a:tileRect/>
                    </a:gradFill>
                  </a:tcPr>
                </a:tc>
                <a:extLst>
                  <a:ext uri="{0D108BD9-81ED-4DB2-BD59-A6C34878D82A}">
                    <a16:rowId xmlns:a16="http://schemas.microsoft.com/office/drawing/2014/main" val="2103083592"/>
                  </a:ext>
                </a:extLst>
              </a:tr>
            </a:tbl>
          </a:graphicData>
        </a:graphic>
      </p:graphicFrame>
      <p:sp>
        <p:nvSpPr>
          <p:cNvPr id="25" name="Прямоугольник 24"/>
          <p:cNvSpPr/>
          <p:nvPr/>
        </p:nvSpPr>
        <p:spPr>
          <a:xfrm>
            <a:off x="15446830" y="20706908"/>
            <a:ext cx="12696826" cy="830997"/>
          </a:xfrm>
          <a:prstGeom prst="rect">
            <a:avLst/>
          </a:prstGeom>
        </p:spPr>
        <p:txBody>
          <a:bodyPr wrap="square">
            <a:spAutoFit/>
          </a:bodyPr>
          <a:lstStyle/>
          <a:p>
            <a:pPr algn="just"/>
            <a:r>
              <a:rPr lang="ru-RU" sz="2400" dirty="0">
                <a:latin typeface="Arial" panose="020B0604020202020204" pitchFamily="34" charset="0"/>
                <a:cs typeface="Arial" panose="020B0604020202020204" pitchFamily="34" charset="0"/>
              </a:rPr>
              <a:t>Таблица 1 – Оценка содержание веществ в условиях эмиссии газа на исследуемых модельных территориях</a:t>
            </a:r>
          </a:p>
        </p:txBody>
      </p:sp>
      <p:pic>
        <p:nvPicPr>
          <p:cNvPr id="26" name="Рисунок 25"/>
          <p:cNvPicPr>
            <a:picLocks noChangeAspect="1"/>
          </p:cNvPicPr>
          <p:nvPr/>
        </p:nvPicPr>
        <p:blipFill rotWithShape="1">
          <a:blip r:embed="rId3"/>
          <a:srcRect b="23595"/>
          <a:stretch/>
        </p:blipFill>
        <p:spPr>
          <a:xfrm>
            <a:off x="15875177" y="29772452"/>
            <a:ext cx="12696825" cy="7757882"/>
          </a:xfrm>
          <a:prstGeom prst="rect">
            <a:avLst/>
          </a:prstGeom>
        </p:spPr>
      </p:pic>
      <p:sp>
        <p:nvSpPr>
          <p:cNvPr id="27" name="TextBox 26"/>
          <p:cNvSpPr txBox="1"/>
          <p:nvPr/>
        </p:nvSpPr>
        <p:spPr>
          <a:xfrm>
            <a:off x="15875177" y="37422665"/>
            <a:ext cx="12696825" cy="830997"/>
          </a:xfrm>
          <a:prstGeom prst="rect">
            <a:avLst/>
          </a:prstGeom>
          <a:noFill/>
        </p:spPr>
        <p:txBody>
          <a:bodyPr wrap="square" rtlCol="0">
            <a:spAutoFit/>
          </a:bodyPr>
          <a:lstStyle/>
          <a:p>
            <a:pPr algn="ctr"/>
            <a:r>
              <a:rPr lang="ru-RU" sz="2400" dirty="0">
                <a:latin typeface="Arial" panose="020B0604020202020204" pitchFamily="34" charset="0"/>
                <a:cs typeface="Arial" panose="020B0604020202020204" pitchFamily="34" charset="0"/>
              </a:rPr>
              <a:t>Рисунок 1 – Масса плода </a:t>
            </a:r>
            <a:r>
              <a:rPr lang="en-US" sz="2400" i="1" dirty="0" err="1">
                <a:latin typeface="Arial" panose="020B0604020202020204" pitchFamily="34" charset="0"/>
                <a:cs typeface="Arial" panose="020B0604020202020204" pitchFamily="34" charset="0"/>
              </a:rPr>
              <a:t>Malus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domestica</a:t>
            </a:r>
            <a:r>
              <a:rPr lang="en-US" sz="2400" i="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Borkh</a:t>
            </a:r>
            <a:r>
              <a:rPr lang="ru-RU" sz="2400" dirty="0">
                <a:latin typeface="Arial" panose="020B0604020202020204" pitchFamily="34" charset="0"/>
                <a:cs typeface="Arial" panose="020B0604020202020204" pitchFamily="34" charset="0"/>
              </a:rPr>
              <a:t> произрастающей в разных местообитаниях</a:t>
            </a:r>
          </a:p>
        </p:txBody>
      </p:sp>
      <p:sp>
        <p:nvSpPr>
          <p:cNvPr id="28" name="TextBox 27"/>
          <p:cNvSpPr txBox="1"/>
          <p:nvPr/>
        </p:nvSpPr>
        <p:spPr>
          <a:xfrm>
            <a:off x="1655185" y="6430174"/>
            <a:ext cx="27044180" cy="2308324"/>
          </a:xfrm>
          <a:prstGeom prst="rect">
            <a:avLst/>
          </a:prstGeom>
          <a:noFill/>
        </p:spPr>
        <p:txBody>
          <a:bodyPr wrap="square" rtlCol="0">
            <a:spAutoFit/>
          </a:bodyPr>
          <a:lstStyle/>
          <a:p>
            <a:pPr algn="ctr"/>
            <a:r>
              <a:rPr lang="ru-RU" sz="7200" b="1" dirty="0" err="1">
                <a:latin typeface="Arial" panose="020B0604020202020204" pitchFamily="34" charset="0"/>
                <a:cs typeface="Arial" panose="020B0604020202020204" pitchFamily="34" charset="0"/>
              </a:rPr>
              <a:t>Online</a:t>
            </a:r>
            <a:r>
              <a:rPr lang="ru-RU" sz="7200" b="1" dirty="0">
                <a:latin typeface="Arial" panose="020B0604020202020204" pitchFamily="34" charset="0"/>
                <a:cs typeface="Arial" panose="020B0604020202020204" pitchFamily="34" charset="0"/>
              </a:rPr>
              <a:t> генератор случайного (</a:t>
            </a:r>
            <a:r>
              <a:rPr lang="ru-RU" sz="7200" b="1" dirty="0" err="1">
                <a:latin typeface="Arial" panose="020B0604020202020204" pitchFamily="34" charset="0"/>
                <a:cs typeface="Arial" panose="020B0604020202020204" pitchFamily="34" charset="0"/>
              </a:rPr>
              <a:t>рандомного</a:t>
            </a:r>
            <a:r>
              <a:rPr lang="ru-RU" sz="7200" b="1" dirty="0">
                <a:latin typeface="Arial" panose="020B0604020202020204" pitchFamily="34" charset="0"/>
                <a:cs typeface="Arial" panose="020B0604020202020204" pitchFamily="34" charset="0"/>
              </a:rPr>
              <a:t>) текста-рыбы для заполнения тестовых сайтов и макетов</a:t>
            </a:r>
          </a:p>
        </p:txBody>
      </p:sp>
      <p:sp>
        <p:nvSpPr>
          <p:cNvPr id="29" name="TextBox 28"/>
          <p:cNvSpPr txBox="1"/>
          <p:nvPr/>
        </p:nvSpPr>
        <p:spPr>
          <a:xfrm>
            <a:off x="1099475" y="9274687"/>
            <a:ext cx="28155600" cy="2308324"/>
          </a:xfrm>
          <a:prstGeom prst="rect">
            <a:avLst/>
          </a:prstGeom>
          <a:noFill/>
        </p:spPr>
        <p:txBody>
          <a:bodyPr wrap="square" rtlCol="0">
            <a:spAutoFit/>
          </a:bodyPr>
          <a:lstStyle/>
          <a:p>
            <a:pPr algn="ctr"/>
            <a:r>
              <a:rPr lang="ru-RU" sz="3600" i="1" dirty="0"/>
              <a:t>И.И. Иванов</a:t>
            </a:r>
            <a:r>
              <a:rPr lang="ru-RU" sz="3600" i="1" baseline="30000" dirty="0"/>
              <a:t>1</a:t>
            </a:r>
            <a:r>
              <a:rPr lang="ru-RU" sz="3600" i="1" dirty="0"/>
              <a:t>, И.Г. Иванов</a:t>
            </a:r>
            <a:r>
              <a:rPr lang="ru-RU" sz="3600" i="1" baseline="30000" dirty="0"/>
              <a:t>1</a:t>
            </a:r>
            <a:r>
              <a:rPr lang="ru-RU" sz="3600" i="1" dirty="0"/>
              <a:t>, И.К. Иванов</a:t>
            </a:r>
            <a:r>
              <a:rPr lang="ru-RU" sz="3600" i="1" baseline="30000" dirty="0"/>
              <a:t>2</a:t>
            </a:r>
            <a:endParaRPr lang="ru-RU" sz="3600" i="1" dirty="0"/>
          </a:p>
          <a:p>
            <a:pPr algn="ctr"/>
            <a:r>
              <a:rPr lang="ru-RU" sz="3600" i="1" baseline="30000" dirty="0"/>
              <a:t>1 </a:t>
            </a:r>
            <a:r>
              <a:rPr lang="ru-RU" sz="3600" i="1" dirty="0"/>
              <a:t>Балтийский федеральный университет им. И. Канта, Калининград, Россия</a:t>
            </a:r>
          </a:p>
          <a:p>
            <a:pPr algn="ctr"/>
            <a:r>
              <a:rPr lang="ru-RU" sz="3600" i="1" baseline="30000" dirty="0"/>
              <a:t>2</a:t>
            </a:r>
            <a:r>
              <a:rPr lang="ru-RU" sz="3600" i="1" dirty="0"/>
              <a:t> Новосибирский государственный университет, Новосибирск, Россия</a:t>
            </a:r>
          </a:p>
          <a:p>
            <a:pPr algn="ctr"/>
            <a:r>
              <a:rPr lang="ru-RU" sz="3600" i="1" dirty="0"/>
              <a:t>E-</a:t>
            </a:r>
            <a:r>
              <a:rPr lang="ru-RU" sz="3600" i="1" dirty="0" err="1"/>
              <a:t>mail</a:t>
            </a:r>
            <a:r>
              <a:rPr lang="ru-RU" sz="3600" i="1" dirty="0"/>
              <a:t>: slsbfu@kantiana.ru</a:t>
            </a:r>
          </a:p>
        </p:txBody>
      </p:sp>
    </p:spTree>
    <p:extLst>
      <p:ext uri="{BB962C8B-B14F-4D97-AF65-F5344CB8AC3E}">
        <p14:creationId xmlns:p14="http://schemas.microsoft.com/office/powerpoint/2010/main" val="4246410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TotalTime>
  <Words>618</Words>
  <Application>Microsoft Office PowerPoint</Application>
  <PresentationFormat>Произвольный</PresentationFormat>
  <Paragraphs>87</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Arial</vt:lpstr>
      <vt:lpstr>Calibri</vt:lpstr>
      <vt:lpstr>Calibri Light</vt:lpstr>
      <vt:lpstr>Тема Office</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Анна А. Шурятикова</cp:lastModifiedBy>
  <cp:revision>46</cp:revision>
  <dcterms:created xsi:type="dcterms:W3CDTF">2019-07-26T17:50:49Z</dcterms:created>
  <dcterms:modified xsi:type="dcterms:W3CDTF">2025-03-31T10:39:56Z</dcterms:modified>
</cp:coreProperties>
</file>