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14400213" cy="16200438"/>
  <p:notesSz cx="6858000" cy="9144000"/>
  <p:embeddedFontLst>
    <p:embeddedFont>
      <p:font typeface="Open Sans SemiBold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292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aoEWhD5p9AwBhIx+aBq7Bea7a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E14"/>
    <a:srgbClr val="7473C0"/>
    <a:srgbClr val="21145F"/>
    <a:srgbClr val="EF7C00"/>
    <a:srgbClr val="F58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5D8B59-889A-4A68-943C-888CBE7681B5}">
  <a:tblStyle styleId="{835D8B59-889A-4A68-943C-888CBE7681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608" y="68"/>
      </p:cViewPr>
      <p:guideLst>
        <p:guide orient="horz" pos="2131"/>
        <p:guide pos="499"/>
        <p:guide orient="horz" pos="12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05000" y="685800"/>
            <a:ext cx="304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359" y="3040380"/>
            <a:ext cx="10800160" cy="1776374"/>
          </a:xfrm>
        </p:spPr>
        <p:txBody>
          <a:bodyPr anchor="b">
            <a:noAutofit/>
          </a:bodyPr>
          <a:lstStyle>
            <a:lvl1pPr algn="l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359" y="10223482"/>
            <a:ext cx="10800160" cy="1886964"/>
          </a:xfrm>
        </p:spPr>
        <p:txBody>
          <a:bodyPr>
            <a:normAutofit/>
          </a:bodyPr>
          <a:lstStyle>
            <a:lvl1pPr marL="0" indent="0" algn="l">
              <a:buNone/>
              <a:defRPr sz="6000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5" name="Google Shape;86;p1"/>
          <p:cNvCxnSpPr/>
          <p:nvPr/>
        </p:nvCxnSpPr>
        <p:spPr>
          <a:xfrm>
            <a:off x="762127" y="9879267"/>
            <a:ext cx="12877350" cy="0"/>
          </a:xfrm>
          <a:prstGeom prst="straightConnector1">
            <a:avLst/>
          </a:prstGeom>
          <a:noFill/>
          <a:ln w="111125" cap="flat" cmpd="sng">
            <a:solidFill>
              <a:srgbClr val="21145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3" y="12802901"/>
            <a:ext cx="3196603" cy="17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996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8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145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1145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7" name="Google Shape;93;p2"/>
          <p:cNvCxnSpPr/>
          <p:nvPr/>
        </p:nvCxnSpPr>
        <p:spPr>
          <a:xfrm>
            <a:off x="762127" y="2542603"/>
            <a:ext cx="12877350" cy="0"/>
          </a:xfrm>
          <a:prstGeom prst="straightConnector1">
            <a:avLst/>
          </a:prstGeom>
          <a:noFill/>
          <a:ln w="111125" cap="flat" cmpd="sng">
            <a:solidFill>
              <a:srgbClr val="21145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7183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789" y="320040"/>
            <a:ext cx="13014476" cy="202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89" y="3176603"/>
            <a:ext cx="13014475" cy="11921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32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rgbClr val="21145F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l" defTabSz="2159996" rtl="0" eaLnBrk="1" latinLnBrk="0" hangingPunct="1">
        <a:lnSpc>
          <a:spcPct val="114000"/>
        </a:lnSpc>
        <a:spcBef>
          <a:spcPts val="0"/>
        </a:spcBef>
        <a:spcAft>
          <a:spcPts val="2000"/>
        </a:spcAft>
        <a:buFont typeface="Arial" panose="020B0604020202020204" pitchFamily="34" charset="0"/>
        <a:buNone/>
        <a:defRPr sz="5000" kern="1200">
          <a:solidFill>
            <a:srgbClr val="2114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079998" indent="0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None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indent="0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None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3" indent="0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None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indent="0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None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006FA5"/>
              </a:buClr>
              <a:buSzPts val="10000"/>
            </a:pPr>
            <a:r>
              <a:rPr lang="ru-RU" dirty="0"/>
              <a:t>Название темы</a:t>
            </a:r>
            <a:endParaRPr dirty="0"/>
          </a:p>
        </p:txBody>
      </p:sp>
      <p:sp>
        <p:nvSpPr>
          <p:cNvPr id="23" name="Google Shape;23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spcAft>
                <a:spcPts val="0"/>
              </a:spcAft>
              <a:buClr>
                <a:srgbClr val="006FA5"/>
              </a:buClr>
              <a:buSzPts val="8000"/>
            </a:pPr>
            <a:r>
              <a:rPr lang="ru-RU" dirty="0"/>
              <a:t>Имя Фамилия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9" name="Google Shape;29;p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Вместо этого текста поместите текст слайда. Если вы копируете текст из другого документа, то:</a:t>
            </a:r>
          </a:p>
          <a:p>
            <a:pPr marL="977900" indent="-977900">
              <a:buFont typeface="Arial" panose="020B0604020202020204" pitchFamily="34" charset="0"/>
              <a:buChar char="•"/>
            </a:pPr>
            <a:r>
              <a:rPr lang="ru-RU" dirty="0" smtClean="0"/>
              <a:t>Скопируйте нужный фрагмент</a:t>
            </a:r>
          </a:p>
          <a:p>
            <a:pPr marL="977900" indent="-977900">
              <a:buFont typeface="Arial" panose="020B0604020202020204" pitchFamily="34" charset="0"/>
              <a:buChar char="•"/>
            </a:pPr>
            <a:r>
              <a:rPr lang="ru-RU" dirty="0" smtClean="0"/>
              <a:t>В этом поле щелкните </a:t>
            </a:r>
            <a:r>
              <a:rPr lang="ru-RU" dirty="0" smtClean="0">
                <a:solidFill>
                  <a:srgbClr val="B8BE1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 SemiBold"/>
              </a:rPr>
              <a:t>правой кнопкой мыши</a:t>
            </a:r>
          </a:p>
          <a:p>
            <a:pPr marL="977900" indent="-977900">
              <a:buFont typeface="Arial" panose="020B0604020202020204" pitchFamily="34" charset="0"/>
              <a:buChar char="•"/>
            </a:pPr>
            <a:r>
              <a:rPr lang="ru-RU" dirty="0" smtClean="0"/>
              <a:t>Выберите параметр </a:t>
            </a:r>
            <a:r>
              <a:rPr lang="ru-RU" dirty="0" smtClean="0">
                <a:solidFill>
                  <a:srgbClr val="B8BE14"/>
                </a:solidFill>
              </a:rPr>
              <a:t>«</a:t>
            </a:r>
            <a:r>
              <a:rPr lang="ru-RU" dirty="0" smtClean="0">
                <a:solidFill>
                  <a:srgbClr val="B8BE14"/>
                </a:solidFill>
                <a:latin typeface="Open Sans SemiBold" panose="020B0604020202020204" charset="0"/>
                <a:ea typeface="Open Sans SemiBold" panose="020B0604020202020204" charset="0"/>
                <a:cs typeface="Open Sans SemiBold" panose="020B0604020202020204" charset="0"/>
                <a:sym typeface="Open Sans SemiBold"/>
              </a:rPr>
              <a:t>Сохранить только текст</a:t>
            </a:r>
            <a:r>
              <a:rPr lang="ru-RU" dirty="0" smtClean="0">
                <a:solidFill>
                  <a:srgbClr val="B8BE14"/>
                </a:solidFill>
              </a:rPr>
              <a:t>»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pic>
        <p:nvPicPr>
          <p:cNvPr id="30" name="Google Shape;30;p2"/>
          <p:cNvPicPr preferRelativeResize="0"/>
          <p:nvPr/>
        </p:nvPicPr>
        <p:blipFill rotWithShape="1">
          <a:blip r:embed="rId3">
            <a:alphaModFix/>
          </a:blip>
          <a:srcRect l="36051" t="51997" r="52595" b="36643"/>
          <a:stretch/>
        </p:blipFill>
        <p:spPr>
          <a:xfrm>
            <a:off x="792163" y="11942716"/>
            <a:ext cx="7068773" cy="3977640"/>
          </a:xfrm>
          <a:prstGeom prst="rect">
            <a:avLst/>
          </a:prstGeom>
          <a:noFill/>
          <a:ln>
            <a:noFill/>
          </a:ln>
          <a:effectLst>
            <a:outerShdw blurRad="557213" dist="219075" dir="2340000" algn="bl" rotWithShape="0">
              <a:srgbClr val="006EA4">
                <a:alpha val="38000"/>
              </a:srgbClr>
            </a:outerShdw>
          </a:effectLst>
        </p:spPr>
      </p:pic>
      <p:sp>
        <p:nvSpPr>
          <p:cNvPr id="31" name="Google Shape;31;p2"/>
          <p:cNvSpPr/>
          <p:nvPr/>
        </p:nvSpPr>
        <p:spPr>
          <a:xfrm>
            <a:off x="3687104" y="14078828"/>
            <a:ext cx="886802" cy="1013488"/>
          </a:xfrm>
          <a:prstGeom prst="rect">
            <a:avLst/>
          </a:prstGeom>
          <a:noFill/>
          <a:ln w="57150" cap="flat" cmpd="sng">
            <a:solidFill>
              <a:srgbClr val="F589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оформлении нумерованного или маркированного списка необходимо использовать размер маркера 100%, цвет – </a:t>
            </a:r>
            <a:r>
              <a:rPr lang="en-US" dirty="0"/>
              <a:t>RGB 33 20 </a:t>
            </a:r>
            <a:r>
              <a:rPr lang="en-US" dirty="0" smtClean="0"/>
              <a:t>95</a:t>
            </a:r>
            <a:r>
              <a:rPr lang="ru-RU" dirty="0" smtClean="0"/>
              <a:t>. Отступ перед текстом – 2,5.</a:t>
            </a:r>
          </a:p>
          <a:p>
            <a:endParaRPr lang="ru-RU" dirty="0"/>
          </a:p>
          <a:p>
            <a:pPr marL="914400" indent="-914400">
              <a:buFont typeface="+mj-lt"/>
              <a:buAutoNum type="arabicPeriod"/>
            </a:pPr>
            <a:r>
              <a:rPr lang="ru-RU" dirty="0" smtClean="0"/>
              <a:t>Пункт 1</a:t>
            </a:r>
          </a:p>
          <a:p>
            <a:pPr marL="914400" indent="-914400">
              <a:buFont typeface="+mj-lt"/>
              <a:buAutoNum type="arabicPeriod"/>
            </a:pPr>
            <a:r>
              <a:rPr lang="ru-RU" dirty="0" smtClean="0"/>
              <a:t>Пункт 2</a:t>
            </a:r>
          </a:p>
          <a:p>
            <a:pPr marL="914400" indent="-914400">
              <a:buFont typeface="+mj-lt"/>
              <a:buAutoNum type="arabicPeriod"/>
            </a:pPr>
            <a:r>
              <a:rPr lang="ru-RU" dirty="0" smtClean="0"/>
              <a:t>Пункт 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6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792163" y="3382963"/>
            <a:ext cx="6363017" cy="12379117"/>
            <a:chOff x="5113649" y="5372100"/>
            <a:chExt cx="9562471" cy="186035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189220" y="5372100"/>
              <a:ext cx="9486900" cy="10243102"/>
              <a:chOff x="6583680" y="5372100"/>
              <a:chExt cx="9486900" cy="10243102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2"/>
              <a:srcRect l="31509" t="4146" r="33991" b="29631"/>
              <a:stretch/>
            </p:blipFill>
            <p:spPr>
              <a:xfrm>
                <a:off x="6583680" y="5372100"/>
                <a:ext cx="9486900" cy="10243102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9212580" y="12207240"/>
                <a:ext cx="6766560" cy="8915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5113649" y="15892156"/>
              <a:ext cx="9193648" cy="8083531"/>
              <a:chOff x="6759569" y="15892156"/>
              <a:chExt cx="9193648" cy="8083531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9569" y="15892156"/>
                <a:ext cx="9193648" cy="8083531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6932607" y="21630015"/>
                <a:ext cx="4269422" cy="14173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0517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Пример оформления нумерованного списка Вы можете посмотреть на предыдущем слайде. Пример оформления маркированного списка:</a:t>
            </a:r>
          </a:p>
          <a:p>
            <a:pPr marL="893763" indent="-893763">
              <a:buFont typeface="Arial" panose="020B0604020202020204" pitchFamily="34" charset="0"/>
              <a:buChar char="•"/>
            </a:pPr>
            <a:r>
              <a:rPr lang="ru-RU" dirty="0" smtClean="0"/>
              <a:t>Пункт 1</a:t>
            </a:r>
          </a:p>
          <a:p>
            <a:pPr marL="893763" indent="-893763">
              <a:buFont typeface="Arial" panose="020B0604020202020204" pitchFamily="34" charset="0"/>
              <a:buChar char="•"/>
            </a:pPr>
            <a:r>
              <a:rPr lang="ru-RU" dirty="0" smtClean="0"/>
              <a:t>Пункт 2</a:t>
            </a:r>
          </a:p>
          <a:p>
            <a:pPr marL="893763" indent="-893763">
              <a:buFont typeface="Arial" panose="020B0604020202020204" pitchFamily="34" charset="0"/>
              <a:buChar char="•"/>
            </a:pPr>
            <a:r>
              <a:rPr lang="ru-RU" dirty="0" smtClean="0"/>
              <a:t>Пункт 3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006FA5"/>
              </a:buClr>
              <a:buSzPts val="7000"/>
            </a:pPr>
            <a:r>
              <a:rPr lang="ru-RU"/>
              <a:t>Возможные варианты схем</a:t>
            </a:r>
            <a:endParaRPr/>
          </a:p>
        </p:txBody>
      </p:sp>
      <p:sp>
        <p:nvSpPr>
          <p:cNvPr id="18" name="Google Shape;43;p4"/>
          <p:cNvSpPr/>
          <p:nvPr/>
        </p:nvSpPr>
        <p:spPr>
          <a:xfrm>
            <a:off x="792163" y="3382963"/>
            <a:ext cx="5363797" cy="1795002"/>
          </a:xfrm>
          <a:prstGeom prst="rect">
            <a:avLst/>
          </a:prstGeom>
          <a:solidFill>
            <a:srgbClr val="7473C0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algn="ctr">
              <a:buClr>
                <a:srgbClr val="000000"/>
              </a:buClr>
              <a:buSzPts val="3700"/>
            </a:pPr>
            <a:r>
              <a:rPr lang="ru-RU" sz="370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Вариант 1</a:t>
            </a:r>
            <a:endParaRPr sz="3700">
              <a:solidFill>
                <a:schemeClr val="bg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" name="Google Shape;44;p4"/>
          <p:cNvSpPr/>
          <p:nvPr/>
        </p:nvSpPr>
        <p:spPr>
          <a:xfrm>
            <a:off x="792163" y="6629054"/>
            <a:ext cx="5363797" cy="1795002"/>
          </a:xfrm>
          <a:prstGeom prst="rect">
            <a:avLst/>
          </a:prstGeom>
          <a:solidFill>
            <a:schemeClr val="bg1"/>
          </a:solidFill>
          <a:ln w="38100">
            <a:solidFill>
              <a:srgbClr val="21145F"/>
            </a:solidFill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algn="ctr">
              <a:buClr>
                <a:schemeClr val="lt1"/>
              </a:buClr>
              <a:buSzPts val="3700"/>
            </a:pPr>
            <a:r>
              <a:rPr lang="ru-RU" sz="3700">
                <a:solidFill>
                  <a:srgbClr val="21145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Вариант 2</a:t>
            </a:r>
            <a:endParaRPr sz="3700">
              <a:solidFill>
                <a:srgbClr val="21145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0" name="Google Shape;45;p4"/>
          <p:cNvSpPr/>
          <p:nvPr/>
        </p:nvSpPr>
        <p:spPr>
          <a:xfrm>
            <a:off x="8707111" y="6610733"/>
            <a:ext cx="5448786" cy="1795002"/>
          </a:xfrm>
          <a:prstGeom prst="rect">
            <a:avLst/>
          </a:prstGeom>
          <a:solidFill>
            <a:schemeClr val="bg1"/>
          </a:solidFill>
          <a:ln w="38100">
            <a:solidFill>
              <a:srgbClr val="21145F"/>
            </a:solidFill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algn="ctr">
              <a:buClr>
                <a:schemeClr val="lt1"/>
              </a:buClr>
              <a:buSzPts val="3700"/>
            </a:pPr>
            <a:r>
              <a:rPr lang="ru-RU" sz="3700">
                <a:solidFill>
                  <a:srgbClr val="21145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Вариант 2</a:t>
            </a:r>
            <a:endParaRPr sz="3700">
              <a:solidFill>
                <a:srgbClr val="21145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1" name="Google Shape;46;p4"/>
          <p:cNvSpPr/>
          <p:nvPr/>
        </p:nvSpPr>
        <p:spPr>
          <a:xfrm rot="17110261">
            <a:off x="6207050" y="3650087"/>
            <a:ext cx="437537" cy="465152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ap="flat" cmpd="sng">
            <a:solidFill>
              <a:srgbClr val="2114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rgbClr val="21145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2" name="Google Shape;47;p4"/>
          <p:cNvSpPr/>
          <p:nvPr/>
        </p:nvSpPr>
        <p:spPr>
          <a:xfrm>
            <a:off x="792163" y="9920980"/>
            <a:ext cx="5363704" cy="179500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B8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algn="ctr">
              <a:buClr>
                <a:srgbClr val="000000"/>
              </a:buClr>
              <a:buSzPts val="3700"/>
            </a:pPr>
            <a:r>
              <a:rPr lang="ru-RU" sz="3700">
                <a:solidFill>
                  <a:srgbClr val="21145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Вариант 3</a:t>
            </a:r>
            <a:endParaRPr sz="3700">
              <a:solidFill>
                <a:srgbClr val="21145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3" name="Google Shape;48;p4"/>
          <p:cNvSpPr/>
          <p:nvPr/>
        </p:nvSpPr>
        <p:spPr>
          <a:xfrm rot="16200000">
            <a:off x="7198914" y="3162064"/>
            <a:ext cx="492633" cy="221161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473C0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chemeClr val="bg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" name="Google Shape;49;p4"/>
          <p:cNvSpPr/>
          <p:nvPr/>
        </p:nvSpPr>
        <p:spPr>
          <a:xfrm rot="17110823">
            <a:off x="6236052" y="6888938"/>
            <a:ext cx="417782" cy="46188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ap="flat" cmpd="sng">
            <a:solidFill>
              <a:srgbClr val="B8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rgbClr val="B8BE1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" name="Google Shape;50;p4"/>
          <p:cNvSpPr/>
          <p:nvPr/>
        </p:nvSpPr>
        <p:spPr>
          <a:xfrm rot="16200000">
            <a:off x="7171281" y="9732667"/>
            <a:ext cx="492633" cy="22297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ap="flat" cmpd="sng">
            <a:solidFill>
              <a:srgbClr val="B8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rgbClr val="B8BE1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6" name="Google Shape;51;p4"/>
          <p:cNvSpPr/>
          <p:nvPr/>
        </p:nvSpPr>
        <p:spPr>
          <a:xfrm>
            <a:off x="8707110" y="9917901"/>
            <a:ext cx="5363704" cy="179500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B8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algn="ctr">
              <a:buClr>
                <a:srgbClr val="000000"/>
              </a:buClr>
              <a:buSzPts val="3700"/>
            </a:pPr>
            <a:r>
              <a:rPr lang="ru-RU" sz="3700" dirty="0">
                <a:solidFill>
                  <a:srgbClr val="21145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Вариант 3</a:t>
            </a:r>
            <a:endParaRPr sz="3700" dirty="0">
              <a:solidFill>
                <a:srgbClr val="21145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" name="Google Shape;52;p4"/>
          <p:cNvSpPr/>
          <p:nvPr/>
        </p:nvSpPr>
        <p:spPr>
          <a:xfrm>
            <a:off x="8707111" y="3382963"/>
            <a:ext cx="5363797" cy="1795002"/>
          </a:xfrm>
          <a:prstGeom prst="rect">
            <a:avLst/>
          </a:prstGeom>
          <a:solidFill>
            <a:srgbClr val="7473C0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76175" rIns="76175" bIns="76175" anchor="ctr" anchorCtr="0">
            <a:noAutofit/>
          </a:bodyPr>
          <a:lstStyle/>
          <a:p>
            <a:pPr algn="ctr">
              <a:buClr>
                <a:srgbClr val="000000"/>
              </a:buClr>
              <a:buSzPts val="3700"/>
            </a:pPr>
            <a:r>
              <a:rPr lang="ru-RU" sz="3700">
                <a:solidFill>
                  <a:schemeClr val="bg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Вариант 1</a:t>
            </a:r>
            <a:endParaRPr sz="3700">
              <a:solidFill>
                <a:schemeClr val="bg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8" name="Google Shape;53;p4"/>
          <p:cNvSpPr/>
          <p:nvPr/>
        </p:nvSpPr>
        <p:spPr>
          <a:xfrm rot="16200000">
            <a:off x="7198914" y="6420748"/>
            <a:ext cx="492633" cy="221161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ap="flat" cmpd="sng">
            <a:solidFill>
              <a:srgbClr val="2114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rgbClr val="21145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9" name="Google Shape;54;p4"/>
          <p:cNvSpPr/>
          <p:nvPr/>
        </p:nvSpPr>
        <p:spPr>
          <a:xfrm>
            <a:off x="3198689" y="5241265"/>
            <a:ext cx="550772" cy="13061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ap="flat" cmpd="sng">
            <a:solidFill>
              <a:srgbClr val="2114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rgbClr val="21145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0" name="Google Shape;55;p4"/>
          <p:cNvSpPr/>
          <p:nvPr/>
        </p:nvSpPr>
        <p:spPr>
          <a:xfrm>
            <a:off x="3198679" y="8480556"/>
            <a:ext cx="550772" cy="13061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ap="flat" cmpd="sng">
            <a:solidFill>
              <a:srgbClr val="B8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rgbClr val="B8BE1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Google Shape;56;p4"/>
          <p:cNvSpPr/>
          <p:nvPr/>
        </p:nvSpPr>
        <p:spPr>
          <a:xfrm>
            <a:off x="11156120" y="5241265"/>
            <a:ext cx="550772" cy="13061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ap="flat" cmpd="sng">
            <a:solidFill>
              <a:srgbClr val="2114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rgbClr val="21145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2" name="Google Shape;57;p4"/>
          <p:cNvSpPr/>
          <p:nvPr/>
        </p:nvSpPr>
        <p:spPr>
          <a:xfrm>
            <a:off x="11113625" y="8480556"/>
            <a:ext cx="550772" cy="13061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38100" cap="flat" cmpd="sng">
            <a:solidFill>
              <a:srgbClr val="B8BE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75" tIns="38075" rIns="76175" bIns="38075" anchor="ctr" anchorCtr="0">
            <a:no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>
              <a:solidFill>
                <a:srgbClr val="B8BE14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006FA5"/>
              </a:buClr>
              <a:buSzPts val="7000"/>
            </a:pPr>
            <a:r>
              <a:rPr lang="ru-RU"/>
              <a:t>Таблицы</a:t>
            </a:r>
            <a:endParaRPr/>
          </a:p>
        </p:txBody>
      </p:sp>
      <p:graphicFrame>
        <p:nvGraphicFramePr>
          <p:cNvPr id="5" name="Google Shape;64;p5"/>
          <p:cNvGraphicFramePr/>
          <p:nvPr>
            <p:extLst>
              <p:ext uri="{D42A27DB-BD31-4B8C-83A1-F6EECF244321}">
                <p14:modId xmlns:p14="http://schemas.microsoft.com/office/powerpoint/2010/main" val="1829628929"/>
              </p:ext>
            </p:extLst>
          </p:nvPr>
        </p:nvGraphicFramePr>
        <p:xfrm>
          <a:off x="792162" y="3382963"/>
          <a:ext cx="13198160" cy="120475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99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9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9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1884"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3600" b="0" i="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3C0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3600" b="0" i="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3C0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3600" b="0" i="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3C0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3600" b="0" i="0" u="none" strike="noStrike" cap="none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3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884"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Open Sans"/>
                        </a:rPr>
                        <a:t>Пример заполнения ячейки таблицы</a:t>
                      </a:r>
                      <a:endParaRPr sz="3600" b="0" i="0" u="none" strike="noStrike" cap="none" dirty="0">
                        <a:solidFill>
                          <a:srgbClr val="21145F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Open Sans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Open Sans"/>
                        </a:rPr>
                        <a:t>Пример заполнения ячейки таблицы</a:t>
                      </a:r>
                      <a:endParaRPr sz="3600" b="0" i="0" u="none" strike="noStrike" cap="none" dirty="0">
                        <a:solidFill>
                          <a:srgbClr val="21145F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Open Sans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Open Sans"/>
                        </a:rPr>
                        <a:t>Пример заполнения ячейки таблицы</a:t>
                      </a:r>
                      <a:endParaRPr sz="3600" b="0" i="0" u="none" strike="noStrike" cap="none" dirty="0">
                        <a:solidFill>
                          <a:srgbClr val="21145F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Open Sans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Open Sans"/>
                        </a:rPr>
                        <a:t>Пример заполнения ячейки таблицы</a:t>
                      </a:r>
                      <a:endParaRPr sz="3600" b="0" i="0" u="none" strike="noStrike" cap="none" dirty="0">
                        <a:solidFill>
                          <a:srgbClr val="21145F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Open Sans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884"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>
                          <a:solidFill>
                            <a:srgbClr val="21145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>
                        <a:solidFill>
                          <a:srgbClr val="21145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endParaRPr sz="3600" u="none" strike="noStrike" cap="none">
                        <a:solidFill>
                          <a:srgbClr val="21145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rgbClr val="21145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endParaRPr sz="3600" u="none" strike="noStrike" cap="none" dirty="0">
                        <a:solidFill>
                          <a:srgbClr val="21145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rgbClr val="21145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endParaRPr sz="3600" u="none" strike="noStrike" cap="none" dirty="0">
                        <a:solidFill>
                          <a:srgbClr val="21145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rgbClr val="21145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Calibri"/>
                        <a:buNone/>
                      </a:pPr>
                      <a:endParaRPr sz="3600" u="none" strike="noStrike" cap="none" dirty="0">
                        <a:solidFill>
                          <a:srgbClr val="21145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884"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rgbClr val="21145F"/>
                        </a:solidFill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rgbClr val="21145F"/>
                        </a:solidFill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rgbClr val="21145F"/>
                        </a:solidFill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ru-RU" sz="3600" dirty="0">
                          <a:solidFill>
                            <a:srgbClr val="21145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Пример заполнения ячейки таблицы</a:t>
                      </a:r>
                      <a:endParaRPr sz="1300" u="none" strike="noStrike" cap="none" dirty="0">
                        <a:solidFill>
                          <a:srgbClr val="21145F"/>
                        </a:solidFill>
                      </a:endParaRPr>
                    </a:p>
                  </a:txBody>
                  <a:tcPr marL="73150" marR="73150" marT="41150" marB="41150">
                    <a:lnL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47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mtClean="0"/>
              <a:t>Список использованной литературы</a:t>
            </a:r>
            <a:endParaRPr lang="ru-RU"/>
          </a:p>
        </p:txBody>
      </p:sp>
      <p:sp>
        <p:nvSpPr>
          <p:cNvPr id="70" name="Google Shape;70;p6"/>
          <p:cNvSpPr txBox="1">
            <a:spLocks noGrp="1"/>
          </p:cNvSpPr>
          <p:nvPr>
            <p:ph idx="1"/>
          </p:nvPr>
        </p:nvSpPr>
        <p:spPr>
          <a:xfrm>
            <a:off x="722790" y="3176603"/>
            <a:ext cx="12696030" cy="12711097"/>
          </a:xfrm>
        </p:spPr>
        <p:txBody>
          <a:bodyPr>
            <a:normAutofit fontScale="77500" lnSpcReduction="20000"/>
          </a:bodyPr>
          <a:lstStyle/>
          <a:p>
            <a:pPr marL="892175" indent="-892175">
              <a:buFont typeface="Arial" panose="020B0604020202020204" pitchFamily="34" charset="0"/>
              <a:buChar char="•"/>
            </a:pPr>
            <a:r>
              <a:rPr lang="ru-RU" dirty="0" err="1" smtClean="0"/>
              <a:t>Imre</a:t>
            </a:r>
            <a:r>
              <a:rPr lang="ru-RU" dirty="0" smtClean="0"/>
              <a:t> </a:t>
            </a:r>
            <a:r>
              <a:rPr lang="ru-RU" dirty="0" err="1" smtClean="0"/>
              <a:t>Lakatos</a:t>
            </a:r>
            <a:r>
              <a:rPr lang="ru-RU" dirty="0" smtClean="0"/>
              <a:t> // </a:t>
            </a:r>
            <a:r>
              <a:rPr lang="ru-RU" dirty="0" err="1" smtClean="0"/>
              <a:t>Stanford</a:t>
            </a:r>
            <a:r>
              <a:rPr lang="ru-RU" dirty="0" smtClean="0"/>
              <a:t> </a:t>
            </a:r>
            <a:r>
              <a:rPr lang="ru-RU" dirty="0" err="1" smtClean="0"/>
              <a:t>Encyclopedia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Philosophy</a:t>
            </a:r>
            <a:r>
              <a:rPr lang="ru-RU" dirty="0" smtClean="0"/>
              <a:t> URL:  https://plato.stanford.edu/entries/lakatos/ (дата обращения: 22.07.2020)</a:t>
            </a:r>
          </a:p>
          <a:p>
            <a:pPr marL="892175" indent="-892175">
              <a:buFont typeface="Arial" panose="020B0604020202020204" pitchFamily="34" charset="0"/>
              <a:buChar char="•"/>
            </a:pPr>
            <a:r>
              <a:rPr lang="ru-RU" dirty="0" err="1" smtClean="0"/>
              <a:t>Joseph</a:t>
            </a:r>
            <a:r>
              <a:rPr lang="ru-RU" dirty="0" smtClean="0"/>
              <a:t> </a:t>
            </a:r>
            <a:r>
              <a:rPr lang="ru-RU" dirty="0" err="1" smtClean="0"/>
              <a:t>Campbell</a:t>
            </a:r>
            <a:r>
              <a:rPr lang="ru-RU" dirty="0" smtClean="0"/>
              <a:t> – </a:t>
            </a:r>
            <a:r>
              <a:rPr lang="ru-RU" dirty="0" err="1" smtClean="0"/>
              <a:t>Jung</a:t>
            </a:r>
            <a:r>
              <a:rPr lang="ru-RU" dirty="0" smtClean="0"/>
              <a:t>,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Self</a:t>
            </a:r>
            <a:r>
              <a:rPr lang="ru-RU" dirty="0" smtClean="0"/>
              <a:t>,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Myth</a:t>
            </a:r>
            <a:r>
              <a:rPr lang="ru-RU" dirty="0" smtClean="0"/>
              <a:t> (видео) URL: https://youtu.be/1hcogiUUNnM (дата обращения: 22.07.2020)</a:t>
            </a:r>
          </a:p>
          <a:p>
            <a:pPr marL="892175" indent="-892175">
              <a:buFont typeface="Arial" panose="020B0604020202020204" pitchFamily="34" charset="0"/>
              <a:buChar char="•"/>
            </a:pPr>
            <a:r>
              <a:rPr lang="ru-RU" dirty="0" err="1" smtClean="0"/>
              <a:t>Латур</a:t>
            </a:r>
            <a:r>
              <a:rPr lang="ru-RU" dirty="0" smtClean="0"/>
              <a:t> Б. Наука в действии: следуя за учеными и инженерами внутри общества. СПб: Издательство Европейского университета в Санкт-Петербурге, 2013. 414 с.</a:t>
            </a:r>
          </a:p>
          <a:p>
            <a:pPr marL="892175" indent="-892175">
              <a:buFont typeface="Arial" panose="020B0604020202020204" pitchFamily="34" charset="0"/>
              <a:buChar char="•"/>
            </a:pPr>
            <a:r>
              <a:rPr lang="ru-RU" dirty="0" smtClean="0"/>
              <a:t>Филиппов А.Ф. Мобильность и солидарность. Статья вторая // Социологическое обозрение. 2012. №1. URL: https://cyberleninka.ru/article/n/mobilnost-i-solidarnost-statya-vtoraya (дата обращения: 22.07.2020)</a:t>
            </a:r>
          </a:p>
          <a:p>
            <a:pPr marL="892175" indent="-892175">
              <a:buFont typeface="Arial" panose="020B0604020202020204" pitchFamily="34" charset="0"/>
              <a:buChar char="•"/>
            </a:pPr>
            <a:r>
              <a:rPr lang="ru-RU" dirty="0" smtClean="0"/>
              <a:t>Изображения с ресурса </a:t>
            </a:r>
            <a:r>
              <a:rPr lang="ru-RU" dirty="0" smtClean="0">
                <a:solidFill>
                  <a:srgbClr val="B8BE14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  <a:sym typeface="Open Sans SemiBold"/>
              </a:rPr>
              <a:t>pixabay.com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9 белый фон 202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_9 белый фон 2023" id="{D36EE81A-25E4-45D8-B123-3C792FE99626}" vid="{6A629B4E-0100-4BA0-B1B5-4B29A039637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8_9 белый фон 2023</Template>
  <TotalTime>12</TotalTime>
  <Words>280</Words>
  <Application>Microsoft Office PowerPoint</Application>
  <PresentationFormat>Произвольный</PresentationFormat>
  <Paragraphs>51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Open Sans SemiBold</vt:lpstr>
      <vt:lpstr>Calibri</vt:lpstr>
      <vt:lpstr>Open Sans</vt:lpstr>
      <vt:lpstr>8_9 белый фон 2023</vt:lpstr>
      <vt:lpstr>Название темы</vt:lpstr>
      <vt:lpstr>Заголовок слайда</vt:lpstr>
      <vt:lpstr>Презентация PowerPoint</vt:lpstr>
      <vt:lpstr>Презентация PowerPoint</vt:lpstr>
      <vt:lpstr>Презентация PowerPoint</vt:lpstr>
      <vt:lpstr>Возможные варианты схем</vt:lpstr>
      <vt:lpstr>Таблицы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темы</dc:title>
  <dc:creator>Герман Т. Кораев</dc:creator>
  <cp:lastModifiedBy>Admin</cp:lastModifiedBy>
  <cp:revision>6</cp:revision>
  <dcterms:created xsi:type="dcterms:W3CDTF">2021-04-02T12:32:44Z</dcterms:created>
  <dcterms:modified xsi:type="dcterms:W3CDTF">2023-06-21T13:14:31Z</dcterms:modified>
</cp:coreProperties>
</file>