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4400213" cy="16200438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SemiBold" pitchFamily="2" charset="0"/>
      <p:regular r:id="rId14"/>
      <p:bold r:id="rId15"/>
      <p:italic r:id="rId16"/>
      <p:boldItalic r:id="rId17"/>
    </p:embeddedFont>
    <p:embeddedFont>
      <p:font typeface="Open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orient="horz" pos="2698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PQj+ZJKzmHRcht5U/IexBU+y+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3C0"/>
    <a:srgbClr val="21145F"/>
    <a:srgbClr val="E1E17C"/>
    <a:srgbClr val="B8BE14"/>
    <a:srgbClr val="2E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A0A8F0-3D50-453F-AC6B-DD775FEC4BD1}">
  <a:tblStyle styleId="{0BA0A8F0-3D50-453F-AC6B-DD775FEC4B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608" y="68"/>
      </p:cViewPr>
      <p:guideLst>
        <p:guide orient="horz" pos="1927"/>
        <p:guide pos="907"/>
        <p:guide orient="horz" pos="26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12" y="4556323"/>
            <a:ext cx="12240181" cy="2415977"/>
          </a:xfrm>
        </p:spPr>
        <p:txBody>
          <a:bodyPr anchor="t">
            <a:norm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290" y="10833081"/>
            <a:ext cx="10800160" cy="1301769"/>
          </a:xfrm>
        </p:spPr>
        <p:txBody>
          <a:bodyPr>
            <a:normAutofit/>
          </a:bodyPr>
          <a:lstStyle>
            <a:lvl1pPr marL="0" indent="0" algn="l">
              <a:buNone/>
              <a:defRPr sz="5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Google Shape;25;p1"/>
          <p:cNvCxnSpPr/>
          <p:nvPr/>
        </p:nvCxnSpPr>
        <p:spPr>
          <a:xfrm flipV="1">
            <a:off x="1424144" y="10106025"/>
            <a:ext cx="10670550" cy="7575"/>
          </a:xfrm>
          <a:prstGeom prst="straightConnector1">
            <a:avLst/>
          </a:prstGeom>
          <a:noFill/>
          <a:ln w="152400" cap="flat" cmpd="sng">
            <a:solidFill>
              <a:srgbClr val="7473C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12642063"/>
            <a:ext cx="3196603" cy="17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6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0947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2495" y="2077189"/>
            <a:ext cx="12420184" cy="1290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595" y="4095422"/>
            <a:ext cx="12420184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959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7300" kern="1200">
          <a:solidFill>
            <a:srgbClr val="7473C0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l" defTabSz="1439997" rtl="0" eaLnBrk="1" latinLnBrk="0" hangingPunct="1">
        <a:lnSpc>
          <a:spcPct val="114000"/>
        </a:lnSpc>
        <a:spcBef>
          <a:spcPts val="0"/>
        </a:spcBef>
        <a:spcAft>
          <a:spcPts val="2000"/>
        </a:spcAft>
        <a:buFont typeface="Arial" panose="020B0604020202020204" pitchFamily="34" charset="0"/>
        <a:buNone/>
        <a:defRPr sz="3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19999" indent="0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None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indent="0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None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indent="0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None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5" indent="0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None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Open Sans SemiBold"/>
              <a:buNone/>
            </a:pPr>
            <a:r>
              <a:rPr lang="ru-RU"/>
              <a:t>Название темы</a:t>
            </a:r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</a:pPr>
            <a:r>
              <a:rPr lang="ru-RU"/>
              <a:t>Имя Фамилия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8" name="Google Shape;28;p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Вместо этого текста поместите текст слайда. Если вы копируете текст из другого документа, то:</a:t>
            </a:r>
          </a:p>
          <a:p>
            <a:pPr marL="977900" lvl="0" indent="-977900">
              <a:buFont typeface="Arial" panose="020B0604020202020204" pitchFamily="34" charset="0"/>
              <a:buChar char="•"/>
            </a:pPr>
            <a:r>
              <a:rPr lang="ru-RU" dirty="0" smtClean="0"/>
              <a:t>Скопируйте нужный фрагмент</a:t>
            </a:r>
          </a:p>
          <a:p>
            <a:pPr marL="977900" lvl="0" indent="-977900">
              <a:buFont typeface="Arial" panose="020B0604020202020204" pitchFamily="34" charset="0"/>
              <a:buChar char="•"/>
            </a:pPr>
            <a:r>
              <a:rPr lang="ru-RU" dirty="0" smtClean="0"/>
              <a:t>В этом поле щелкните </a:t>
            </a:r>
            <a:r>
              <a:rPr lang="ru-RU" dirty="0" smtClean="0">
                <a:solidFill>
                  <a:srgbClr val="7473C0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правой кнопкой мыши</a:t>
            </a:r>
          </a:p>
          <a:p>
            <a:pPr marL="977900" lvl="0" indent="-977900">
              <a:buFont typeface="Arial" panose="020B0604020202020204" pitchFamily="34" charset="0"/>
              <a:buChar char="•"/>
            </a:pPr>
            <a:r>
              <a:rPr lang="ru-RU" dirty="0" smtClean="0"/>
              <a:t>Выберите параметр </a:t>
            </a:r>
            <a:r>
              <a:rPr lang="ru-RU" dirty="0" smtClean="0">
                <a:solidFill>
                  <a:srgbClr val="7473C0"/>
                </a:solidFill>
              </a:rPr>
              <a:t>«</a:t>
            </a:r>
            <a:r>
              <a:rPr lang="ru-RU" dirty="0" smtClean="0">
                <a:solidFill>
                  <a:srgbClr val="7473C0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Сохранить только текст</a:t>
            </a:r>
            <a:r>
              <a:rPr lang="ru-RU" dirty="0" smtClean="0">
                <a:solidFill>
                  <a:srgbClr val="7473C0"/>
                </a:solidFill>
              </a:rPr>
              <a:t>»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29" name="Google Shape;29;p2"/>
          <p:cNvPicPr preferRelativeResize="0"/>
          <p:nvPr/>
        </p:nvPicPr>
        <p:blipFill rotWithShape="1">
          <a:blip r:embed="rId3">
            <a:alphaModFix/>
          </a:blip>
          <a:srcRect l="36051" t="51997" r="52595" b="36643"/>
          <a:stretch/>
        </p:blipFill>
        <p:spPr>
          <a:xfrm>
            <a:off x="1439863" y="8402913"/>
            <a:ext cx="7068773" cy="39776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" name="Google Shape;30;p2"/>
          <p:cNvSpPr/>
          <p:nvPr/>
        </p:nvSpPr>
        <p:spPr>
          <a:xfrm>
            <a:off x="4359613" y="10583119"/>
            <a:ext cx="886800" cy="1013400"/>
          </a:xfrm>
          <a:prstGeom prst="rect">
            <a:avLst/>
          </a:prstGeom>
          <a:noFill/>
          <a:ln w="57150" cap="flat" cmpd="sng">
            <a:solidFill>
              <a:srgbClr val="F589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оформлении нумерованного или маркированного списка необходимо использовать размер маркера 100%, цвет – RGB 33 20 95. Отступ перед текстом – 2,5.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39863" y="6984226"/>
            <a:ext cx="6469380" cy="6985055"/>
            <a:chOff x="6583680" y="5372100"/>
            <a:chExt cx="9486900" cy="1024310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31509" t="4146" r="33991" b="29631"/>
            <a:stretch/>
          </p:blipFill>
          <p:spPr>
            <a:xfrm>
              <a:off x="6583680" y="5372100"/>
              <a:ext cx="9486900" cy="1024310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212580" y="12207240"/>
              <a:ext cx="6766560" cy="8915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330882" y="6984227"/>
            <a:ext cx="5758299" cy="5062994"/>
            <a:chOff x="16766222" y="5372100"/>
            <a:chExt cx="9193648" cy="808353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6222" y="5372100"/>
              <a:ext cx="9193648" cy="808353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6939260" y="11109960"/>
              <a:ext cx="4269422" cy="1417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18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Заголовок слайда</a:t>
            </a:r>
            <a:endParaRPr lang="ru-RU"/>
          </a:p>
        </p:txBody>
      </p:sp>
      <p:sp>
        <p:nvSpPr>
          <p:cNvPr id="36" name="Google Shape;36;p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Пример оформления нумерованного списка:</a:t>
            </a:r>
          </a:p>
          <a:p>
            <a:pPr marL="892175" indent="-892175">
              <a:buFont typeface="+mj-lt"/>
              <a:buAutoNum type="arabicPeriod"/>
            </a:pPr>
            <a:r>
              <a:rPr lang="ru-RU" dirty="0"/>
              <a:t>Пункт 1</a:t>
            </a:r>
          </a:p>
          <a:p>
            <a:pPr marL="892175" indent="-892175">
              <a:buFont typeface="+mj-lt"/>
              <a:buAutoNum type="arabicPeriod"/>
            </a:pPr>
            <a:r>
              <a:rPr lang="ru-RU" dirty="0"/>
              <a:t>Пункт 2</a:t>
            </a:r>
          </a:p>
          <a:p>
            <a:pPr marL="892175" indent="-892175">
              <a:buFont typeface="+mj-lt"/>
              <a:buAutoNum type="arabicPeriod"/>
            </a:pPr>
            <a:r>
              <a:rPr lang="ru-RU" dirty="0"/>
              <a:t>Пункт </a:t>
            </a:r>
            <a:r>
              <a:rPr lang="ru-RU" dirty="0" smtClean="0"/>
              <a:t>3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Пример оформления маркированного списка:</a:t>
            </a:r>
          </a:p>
          <a:p>
            <a:pPr marL="977900" lvl="0" indent="-977900">
              <a:buFont typeface="Arial" panose="020B0604020202020204" pitchFamily="34" charset="0"/>
              <a:buChar char="•"/>
            </a:pPr>
            <a:r>
              <a:rPr lang="ru-RU" dirty="0" smtClean="0"/>
              <a:t>Пункт 1</a:t>
            </a:r>
          </a:p>
          <a:p>
            <a:pPr marL="977900" lvl="0" indent="-977900">
              <a:buFont typeface="Arial" panose="020B0604020202020204" pitchFamily="34" charset="0"/>
              <a:buChar char="•"/>
            </a:pPr>
            <a:r>
              <a:rPr lang="ru-RU" dirty="0" smtClean="0"/>
              <a:t>Пункт 2</a:t>
            </a:r>
          </a:p>
          <a:p>
            <a:pPr marL="977900" lvl="0" indent="-977900">
              <a:buFont typeface="Arial" panose="020B0604020202020204" pitchFamily="34" charset="0"/>
              <a:buChar char="•"/>
            </a:pPr>
            <a:r>
              <a:rPr lang="ru-RU" dirty="0" smtClean="0"/>
              <a:t>Пункт 3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DE4"/>
              </a:buClr>
              <a:buSzPct val="100000"/>
              <a:buFont typeface="Open Sans SemiBold"/>
              <a:buNone/>
            </a:pPr>
            <a:r>
              <a:rPr lang="ru-RU"/>
              <a:t>Три варианта оформления схем</a:t>
            </a:r>
            <a:endParaRPr/>
          </a:p>
        </p:txBody>
      </p:sp>
      <p:grpSp>
        <p:nvGrpSpPr>
          <p:cNvPr id="25" name="Google Shape;42;p4"/>
          <p:cNvGrpSpPr/>
          <p:nvPr/>
        </p:nvGrpSpPr>
        <p:grpSpPr>
          <a:xfrm>
            <a:off x="1439863" y="4283075"/>
            <a:ext cx="12587290" cy="11105835"/>
            <a:chOff x="1331910" y="3059113"/>
            <a:chExt cx="12959918" cy="12329797"/>
          </a:xfrm>
        </p:grpSpPr>
        <p:sp>
          <p:nvSpPr>
            <p:cNvPr id="26" name="Google Shape;43;p4"/>
            <p:cNvSpPr/>
            <p:nvPr/>
          </p:nvSpPr>
          <p:spPr>
            <a:xfrm>
              <a:off x="1331913" y="3059113"/>
              <a:ext cx="3475800" cy="2696400"/>
            </a:xfrm>
            <a:prstGeom prst="rect">
              <a:avLst/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ru-RU" sz="4100" b="0" i="0" u="none" strike="noStrike" cap="none" dirty="0">
                  <a:solidFill>
                    <a:schemeClr val="bg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1</a:t>
              </a:r>
              <a:endParaRPr sz="4100" b="0" i="0" u="none" strike="noStrike" cap="none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27" name="Google Shape;44;p4"/>
            <p:cNvSpPr/>
            <p:nvPr/>
          </p:nvSpPr>
          <p:spPr>
            <a:xfrm>
              <a:off x="11268428" y="3059113"/>
              <a:ext cx="3023400" cy="2696400"/>
            </a:xfrm>
            <a:prstGeom prst="rect">
              <a:avLst/>
            </a:prstGeom>
            <a:noFill/>
            <a:ln w="38100">
              <a:solidFill>
                <a:srgbClr val="7473C0"/>
              </a:solidFill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Open Sans SemiBold"/>
                <a:buNone/>
              </a:pPr>
              <a:r>
                <a:rPr lang="ru-RU" sz="4200" b="0" i="0" u="none" strike="noStrike" cap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3</a:t>
              </a:r>
              <a:endParaRPr sz="4200" b="0" i="0" u="none" strike="noStrike" cap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28" name="Google Shape;45;p4"/>
            <p:cNvSpPr/>
            <p:nvPr/>
          </p:nvSpPr>
          <p:spPr>
            <a:xfrm>
              <a:off x="6299529" y="3059113"/>
              <a:ext cx="3475800" cy="2696400"/>
            </a:xfrm>
            <a:prstGeom prst="rect">
              <a:avLst/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Open Sans SemiBold"/>
                <a:buNone/>
              </a:pPr>
              <a:r>
                <a:rPr lang="ru-RU" sz="3700" b="0" i="0" u="none" strike="noStrike" cap="none" dirty="0">
                  <a:solidFill>
                    <a:srgbClr val="E1E17C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2</a:t>
              </a:r>
              <a:endParaRPr sz="3700" b="0" i="0" u="none" strike="noStrike" cap="none" dirty="0">
                <a:solidFill>
                  <a:srgbClr val="E1E17C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29" name="Google Shape;46;p4"/>
            <p:cNvSpPr/>
            <p:nvPr/>
          </p:nvSpPr>
          <p:spPr>
            <a:xfrm>
              <a:off x="12595990" y="5967710"/>
              <a:ext cx="495300" cy="17466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rgbClr val="7473C0"/>
              </a:solidFill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0" name="Google Shape;47;p4"/>
            <p:cNvSpPr/>
            <p:nvPr/>
          </p:nvSpPr>
          <p:spPr>
            <a:xfrm>
              <a:off x="2822190" y="5967711"/>
              <a:ext cx="495300" cy="1746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1" name="Google Shape;48;p4"/>
            <p:cNvSpPr/>
            <p:nvPr/>
          </p:nvSpPr>
          <p:spPr>
            <a:xfrm rot="-5400000">
              <a:off x="5206510" y="3924050"/>
              <a:ext cx="740100" cy="966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2" name="Google Shape;49;p4"/>
            <p:cNvSpPr/>
            <p:nvPr/>
          </p:nvSpPr>
          <p:spPr>
            <a:xfrm rot="-5400000">
              <a:off x="5183629" y="13573941"/>
              <a:ext cx="740100" cy="933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" name="Google Shape;50;p4"/>
            <p:cNvSpPr/>
            <p:nvPr/>
          </p:nvSpPr>
          <p:spPr>
            <a:xfrm>
              <a:off x="1331910" y="12692510"/>
              <a:ext cx="3475800" cy="2696400"/>
            </a:xfrm>
            <a:prstGeom prst="rect">
              <a:avLst/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A5"/>
                </a:buClr>
                <a:buSzPts val="4200"/>
                <a:buFont typeface="Open Sans SemiBold"/>
                <a:buNone/>
              </a:pPr>
              <a:r>
                <a:rPr lang="ru-RU" sz="4200" b="0" i="0" u="none" strike="noStrike" cap="none" dirty="0">
                  <a:solidFill>
                    <a:schemeClr val="bg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1</a:t>
              </a:r>
              <a:endParaRPr sz="4200" b="0" i="0" u="none" strike="noStrike" cap="none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4" name="Google Shape;51;p4"/>
            <p:cNvSpPr/>
            <p:nvPr/>
          </p:nvSpPr>
          <p:spPr>
            <a:xfrm>
              <a:off x="6299527" y="12542300"/>
              <a:ext cx="3475800" cy="2696400"/>
            </a:xfrm>
            <a:prstGeom prst="rect">
              <a:avLst/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Open Sans SemiBold"/>
                <a:buNone/>
              </a:pPr>
              <a:r>
                <a:rPr lang="ru-RU" sz="3700" b="0" i="0" u="none" strike="noStrike" cap="none">
                  <a:solidFill>
                    <a:srgbClr val="E1E17C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2</a:t>
              </a:r>
              <a:endParaRPr sz="3700" b="0" i="0" u="none" strike="noStrike" cap="none">
                <a:solidFill>
                  <a:srgbClr val="E1E17C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5" name="Google Shape;52;p4"/>
            <p:cNvSpPr/>
            <p:nvPr/>
          </p:nvSpPr>
          <p:spPr>
            <a:xfrm rot="-5400000">
              <a:off x="10141510" y="3932720"/>
              <a:ext cx="740100" cy="9492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6" name="Google Shape;53;p4"/>
            <p:cNvSpPr/>
            <p:nvPr/>
          </p:nvSpPr>
          <p:spPr>
            <a:xfrm rot="-5400000">
              <a:off x="10159060" y="13566141"/>
              <a:ext cx="740100" cy="9492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7" name="Google Shape;54;p4"/>
            <p:cNvSpPr/>
            <p:nvPr/>
          </p:nvSpPr>
          <p:spPr>
            <a:xfrm>
              <a:off x="11268388" y="12692510"/>
              <a:ext cx="3023400" cy="2696400"/>
            </a:xfrm>
            <a:prstGeom prst="rect">
              <a:avLst/>
            </a:prstGeom>
            <a:noFill/>
            <a:ln w="38100">
              <a:solidFill>
                <a:srgbClr val="7473C0"/>
              </a:solidFill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Open Sans SemiBold"/>
                <a:buNone/>
              </a:pPr>
              <a:r>
                <a:rPr lang="ru-RU" sz="42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3</a:t>
              </a:r>
              <a:endParaRPr sz="4200" b="0" i="0" u="none" strike="noStrike" cap="none">
                <a:solidFill>
                  <a:srgbClr val="006FA5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8" name="Google Shape;55;p4"/>
            <p:cNvSpPr/>
            <p:nvPr/>
          </p:nvSpPr>
          <p:spPr>
            <a:xfrm>
              <a:off x="7709090" y="5967710"/>
              <a:ext cx="495300" cy="17466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9" name="Google Shape;56;p4"/>
            <p:cNvSpPr/>
            <p:nvPr/>
          </p:nvSpPr>
          <p:spPr>
            <a:xfrm>
              <a:off x="1331913" y="7875811"/>
              <a:ext cx="3475800" cy="2696400"/>
            </a:xfrm>
            <a:prstGeom prst="rect">
              <a:avLst/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ru-RU" sz="4100" b="0" i="0" u="none" strike="noStrike" cap="none">
                  <a:solidFill>
                    <a:schemeClr val="bg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1</a:t>
              </a:r>
              <a:endParaRPr sz="4100" b="0" i="0" u="none" strike="noStrike" cap="none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40" name="Google Shape;57;p4"/>
            <p:cNvSpPr/>
            <p:nvPr/>
          </p:nvSpPr>
          <p:spPr>
            <a:xfrm>
              <a:off x="6299529" y="7875845"/>
              <a:ext cx="3475800" cy="2696400"/>
            </a:xfrm>
            <a:prstGeom prst="rect">
              <a:avLst/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Open Sans SemiBold"/>
                <a:buNone/>
              </a:pPr>
              <a:r>
                <a:rPr lang="ru-RU" sz="3700" b="0" i="0" u="none" strike="noStrike" cap="none">
                  <a:solidFill>
                    <a:srgbClr val="E1E17C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2</a:t>
              </a:r>
              <a:endParaRPr sz="3700" b="0" i="0" u="none" strike="noStrike" cap="none">
                <a:solidFill>
                  <a:srgbClr val="E1E17C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64" name="Google Shape;58;p4"/>
            <p:cNvSpPr/>
            <p:nvPr/>
          </p:nvSpPr>
          <p:spPr>
            <a:xfrm>
              <a:off x="11247668" y="7875811"/>
              <a:ext cx="3023400" cy="2696400"/>
            </a:xfrm>
            <a:prstGeom prst="rect">
              <a:avLst/>
            </a:prstGeom>
            <a:noFill/>
            <a:ln w="38100">
              <a:solidFill>
                <a:srgbClr val="7473C0"/>
              </a:solidFill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Open Sans SemiBold"/>
                <a:buNone/>
              </a:pPr>
              <a:r>
                <a:rPr lang="ru-RU" sz="42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Вариант 3</a:t>
              </a:r>
              <a:endParaRPr sz="42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65" name="Google Shape;59;p4"/>
            <p:cNvSpPr/>
            <p:nvPr/>
          </p:nvSpPr>
          <p:spPr>
            <a:xfrm>
              <a:off x="2822190" y="10792408"/>
              <a:ext cx="495300" cy="1633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66" name="Google Shape;60;p4"/>
            <p:cNvSpPr/>
            <p:nvPr/>
          </p:nvSpPr>
          <p:spPr>
            <a:xfrm>
              <a:off x="7709090" y="10797133"/>
              <a:ext cx="495300" cy="16335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67" name="Google Shape;61;p4"/>
            <p:cNvSpPr/>
            <p:nvPr/>
          </p:nvSpPr>
          <p:spPr>
            <a:xfrm>
              <a:off x="12595990" y="10759107"/>
              <a:ext cx="495300" cy="17466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rgbClr val="7473C0"/>
              </a:solidFill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68" name="Google Shape;62;p4"/>
            <p:cNvSpPr/>
            <p:nvPr/>
          </p:nvSpPr>
          <p:spPr>
            <a:xfrm rot="-5400000">
              <a:off x="10141510" y="8749430"/>
              <a:ext cx="740100" cy="9492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E1E17C"/>
              </a:solidFill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69" name="Google Shape;63;p4"/>
            <p:cNvSpPr/>
            <p:nvPr/>
          </p:nvSpPr>
          <p:spPr>
            <a:xfrm rot="-5400000">
              <a:off x="5251960" y="8743153"/>
              <a:ext cx="740100" cy="961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473C0"/>
            </a:solidFill>
            <a:ln>
              <a:noFill/>
            </a:ln>
          </p:spPr>
          <p:txBody>
            <a:bodyPr spcFirstLastPara="1" wrap="square" lIns="76175" tIns="38075" rIns="76175" bIns="38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 b="0" i="0" u="none" strike="noStrike" cap="none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69;p5"/>
          <p:cNvGraphicFramePr/>
          <p:nvPr>
            <p:extLst>
              <p:ext uri="{D42A27DB-BD31-4B8C-83A1-F6EECF244321}">
                <p14:modId xmlns:p14="http://schemas.microsoft.com/office/powerpoint/2010/main" val="2195498472"/>
              </p:ext>
            </p:extLst>
          </p:nvPr>
        </p:nvGraphicFramePr>
        <p:xfrm>
          <a:off x="1439863" y="4283075"/>
          <a:ext cx="12510054" cy="113140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0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2149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00"/>
                        <a:buFont typeface="Arial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3C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3C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3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030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030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9BD9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9BD9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9BD9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030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A600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A600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A600"/>
                        </a:buClr>
                        <a:buSzPts val="3800"/>
                        <a:buFont typeface="Open Sans SemiBold"/>
                        <a:buNone/>
                      </a:pPr>
                      <a:r>
                        <a:rPr lang="ru-RU" sz="38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82275" marB="82275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Оформление таблиц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mtClean="0"/>
              <a:t>Список использованной литературы</a:t>
            </a:r>
            <a:endParaRPr lang="ru-RU"/>
          </a:p>
        </p:txBody>
      </p:sp>
      <p:sp>
        <p:nvSpPr>
          <p:cNvPr id="75" name="Google Shape;75;p6"/>
          <p:cNvSpPr txBox="1">
            <a:spLocks noGrp="1"/>
          </p:cNvSpPr>
          <p:nvPr>
            <p:ph idx="1"/>
          </p:nvPr>
        </p:nvSpPr>
        <p:spPr>
          <a:xfrm>
            <a:off x="1320595" y="4095422"/>
            <a:ext cx="12420184" cy="12105016"/>
          </a:xfrm>
        </p:spPr>
        <p:txBody>
          <a:bodyPr>
            <a:normAutofit fontScale="92500"/>
          </a:bodyPr>
          <a:lstStyle/>
          <a:p>
            <a:pPr marL="893763" lvl="0" indent="-893763">
              <a:buFont typeface="Arial" panose="020B0604020202020204" pitchFamily="34" charset="0"/>
              <a:buChar char="•"/>
            </a:pPr>
            <a:r>
              <a:rPr lang="ru-RU" dirty="0" err="1" smtClean="0"/>
              <a:t>Imre</a:t>
            </a:r>
            <a:r>
              <a:rPr lang="ru-RU" dirty="0" smtClean="0"/>
              <a:t> </a:t>
            </a:r>
            <a:r>
              <a:rPr lang="ru-RU" dirty="0" err="1" smtClean="0"/>
              <a:t>Lakatos</a:t>
            </a:r>
            <a:r>
              <a:rPr lang="ru-RU" dirty="0" smtClean="0"/>
              <a:t> // </a:t>
            </a:r>
            <a:r>
              <a:rPr lang="ru-RU" dirty="0" err="1" smtClean="0"/>
              <a:t>Stanford</a:t>
            </a:r>
            <a:r>
              <a:rPr lang="ru-RU" dirty="0" smtClean="0"/>
              <a:t> </a:t>
            </a:r>
            <a:r>
              <a:rPr lang="ru-RU" dirty="0" err="1" smtClean="0"/>
              <a:t>Encyclopedia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Philosophy</a:t>
            </a:r>
            <a:r>
              <a:rPr lang="ru-RU" dirty="0" smtClean="0"/>
              <a:t> URL:  https://plato.stanford.edu/entries/lakatos/ (дата обращения: 22.07.2020)</a:t>
            </a:r>
          </a:p>
          <a:p>
            <a:pPr marL="893763" lvl="0" indent="-893763">
              <a:buFont typeface="Arial" panose="020B0604020202020204" pitchFamily="34" charset="0"/>
              <a:buChar char="•"/>
            </a:pPr>
            <a:r>
              <a:rPr lang="ru-RU" dirty="0" err="1" smtClean="0"/>
              <a:t>Joseph</a:t>
            </a:r>
            <a:r>
              <a:rPr lang="ru-RU" dirty="0" smtClean="0"/>
              <a:t> </a:t>
            </a:r>
            <a:r>
              <a:rPr lang="ru-RU" dirty="0" err="1" smtClean="0"/>
              <a:t>Campbell</a:t>
            </a:r>
            <a:r>
              <a:rPr lang="ru-RU" dirty="0" smtClean="0"/>
              <a:t> – </a:t>
            </a:r>
            <a:r>
              <a:rPr lang="ru-RU" dirty="0" err="1" smtClean="0"/>
              <a:t>Jung</a:t>
            </a:r>
            <a:r>
              <a:rPr lang="ru-RU" dirty="0" smtClean="0"/>
              <a:t>,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Self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Myth</a:t>
            </a:r>
            <a:r>
              <a:rPr lang="ru-RU" dirty="0" smtClean="0"/>
              <a:t> (видео) URL: https://youtu.be/1hcogiUUNnM (дата обращения: 22.07.2020)</a:t>
            </a:r>
          </a:p>
          <a:p>
            <a:pPr marL="893763" lvl="0" indent="-893763">
              <a:buFont typeface="Arial" panose="020B0604020202020204" pitchFamily="34" charset="0"/>
              <a:buChar char="•"/>
            </a:pPr>
            <a:r>
              <a:rPr lang="ru-RU" dirty="0" err="1" smtClean="0"/>
              <a:t>Латур</a:t>
            </a:r>
            <a:r>
              <a:rPr lang="ru-RU" dirty="0" smtClean="0"/>
              <a:t> Б. Наука в действии: следуя за учеными и инженерами внутри общества. СПб: Издательство Европейского университета в Санкт-Петербурге, 2013. 414 с.</a:t>
            </a:r>
          </a:p>
          <a:p>
            <a:pPr marL="893763" lvl="0" indent="-893763">
              <a:buFont typeface="Arial" panose="020B0604020202020204" pitchFamily="34" charset="0"/>
              <a:buChar char="•"/>
            </a:pPr>
            <a:r>
              <a:rPr lang="ru-RU" dirty="0" smtClean="0"/>
              <a:t>Филиппов А.Ф. Мобильность и солидарность. Статья вторая // Социологическое обозрение. 2012. №1. URL: https://cyberleninka.ru/article/n/mobilnost-i-solidarnost-statya-vtoraya (дата обращения: 22.07.2020)</a:t>
            </a:r>
          </a:p>
          <a:p>
            <a:pPr marL="893763" lvl="0" indent="-893763">
              <a:buFont typeface="Arial" panose="020B0604020202020204" pitchFamily="34" charset="0"/>
              <a:buChar char="•"/>
            </a:pPr>
            <a:r>
              <a:rPr lang="ru-RU" dirty="0" smtClean="0"/>
              <a:t>Изображения с ресурса </a:t>
            </a:r>
            <a:r>
              <a:rPr lang="ru-RU" dirty="0" smtClean="0">
                <a:sym typeface="Open Sans SemiBold"/>
              </a:rPr>
              <a:t>pixabay.com</a:t>
            </a:r>
          </a:p>
          <a:p>
            <a:pPr marL="893763" lvl="0" indent="-893763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рный фон 202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Черный фон 2023" id="{F5F36E92-7563-413F-9101-2EEF56A81F08}" vid="{6FB08751-165B-44A5-9BB9-492531A5045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Черный фон 2023</Template>
  <TotalTime>245</TotalTime>
  <Words>268</Words>
  <Application>Microsoft Office PowerPoint</Application>
  <PresentationFormat>Произвольный</PresentationFormat>
  <Paragraphs>55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 SemiBold</vt:lpstr>
      <vt:lpstr>Open Sans</vt:lpstr>
      <vt:lpstr>Черный фон 2023</vt:lpstr>
      <vt:lpstr>Название темы</vt:lpstr>
      <vt:lpstr>Заголовок слайда</vt:lpstr>
      <vt:lpstr>Презентация PowerPoint</vt:lpstr>
      <vt:lpstr>Заголовок слайда</vt:lpstr>
      <vt:lpstr>Три варианта оформления схем</vt:lpstr>
      <vt:lpstr>Оформление таблиц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темы</dc:title>
  <dc:creator>Герман Т. Кораев</dc:creator>
  <cp:lastModifiedBy>Admin</cp:lastModifiedBy>
  <cp:revision>11</cp:revision>
  <dcterms:created xsi:type="dcterms:W3CDTF">2021-04-02T14:58:05Z</dcterms:created>
  <dcterms:modified xsi:type="dcterms:W3CDTF">2023-05-18T10:42:25Z</dcterms:modified>
</cp:coreProperties>
</file>